
<file path=[Content_Types].xml><?xml version="1.0" encoding="utf-8"?>
<Types xmlns="http://schemas.openxmlformats.org/package/2006/content-types">
  <Default Extension="bin" ContentType="application/vnd.ms-office.activeX"/>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9.jpg" ContentType="image/jp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13.jpg" ContentType="image/jpg"/>
  <Override PartName="/ppt/media/image14.jpg" ContentType="image/jp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ctiveX/activeX1.xml" ContentType="application/vnd.ms-office.activeX+xml"/>
  <Override PartName="/ppt/notesSlides/notesSlide27.xml" ContentType="application/vnd.openxmlformats-officedocument.presentationml.notesSlide+xml"/>
  <Override PartName="/ppt/activeX/activeX2.xml" ContentType="application/vnd.ms-office.activeX+xml"/>
  <Override PartName="/ppt/notesSlides/notesSlide28.xml" ContentType="application/vnd.openxmlformats-officedocument.presentationml.notesSlide+xml"/>
  <Override PartName="/ppt/activeX/activeX3.xml" ContentType="application/vnd.ms-office.activeX+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36"/>
  </p:notesMasterIdLst>
  <p:handoutMasterIdLst>
    <p:handoutMasterId r:id="rId37"/>
  </p:handoutMasterIdLst>
  <p:sldIdLst>
    <p:sldId id="986" r:id="rId2"/>
    <p:sldId id="256" r:id="rId3"/>
    <p:sldId id="955" r:id="rId4"/>
    <p:sldId id="264" r:id="rId5"/>
    <p:sldId id="982" r:id="rId6"/>
    <p:sldId id="956" r:id="rId7"/>
    <p:sldId id="396" r:id="rId8"/>
    <p:sldId id="990" r:id="rId9"/>
    <p:sldId id="646" r:id="rId10"/>
    <p:sldId id="315" r:id="rId11"/>
    <p:sldId id="987" r:id="rId12"/>
    <p:sldId id="983" r:id="rId13"/>
    <p:sldId id="985" r:id="rId14"/>
    <p:sldId id="298" r:id="rId15"/>
    <p:sldId id="984" r:id="rId16"/>
    <p:sldId id="289" r:id="rId17"/>
    <p:sldId id="992" r:id="rId18"/>
    <p:sldId id="286" r:id="rId19"/>
    <p:sldId id="412" r:id="rId20"/>
    <p:sldId id="647" r:id="rId21"/>
    <p:sldId id="267" r:id="rId22"/>
    <p:sldId id="991" r:id="rId23"/>
    <p:sldId id="650" r:id="rId24"/>
    <p:sldId id="651" r:id="rId25"/>
    <p:sldId id="365" r:id="rId26"/>
    <p:sldId id="406" r:id="rId27"/>
    <p:sldId id="596" r:id="rId28"/>
    <p:sldId id="988" r:id="rId29"/>
    <p:sldId id="989" r:id="rId30"/>
    <p:sldId id="309" r:id="rId31"/>
    <p:sldId id="961" r:id="rId32"/>
    <p:sldId id="981" r:id="rId33"/>
    <p:sldId id="303" r:id="rId34"/>
    <p:sldId id="393" r:id="rId35"/>
  </p:sldIdLst>
  <p:sldSz cx="12192000" cy="6858000"/>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83BFF6"/>
    <a:srgbClr val="ACCBA7"/>
    <a:srgbClr val="CF9F54"/>
    <a:srgbClr val="264200"/>
    <a:srgbClr val="264301"/>
    <a:srgbClr val="EBE9EA"/>
    <a:srgbClr val="339966"/>
    <a:srgbClr val="F7F4F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6" autoAdjust="0"/>
    <p:restoredTop sz="66703" autoAdjust="0"/>
  </p:normalViewPr>
  <p:slideViewPr>
    <p:cSldViewPr snapToGrid="0">
      <p:cViewPr varScale="1">
        <p:scale>
          <a:sx n="81" d="100"/>
          <a:sy n="81" d="100"/>
        </p:scale>
        <p:origin x="1387" y="53"/>
      </p:cViewPr>
      <p:guideLst/>
    </p:cSldViewPr>
  </p:slideViewPr>
  <p:notesTextViewPr>
    <p:cViewPr>
      <p:scale>
        <a:sx n="1" d="1"/>
        <a:sy n="1" d="1"/>
      </p:scale>
      <p:origin x="0" y="0"/>
    </p:cViewPr>
  </p:notesTextViewPr>
  <p:sorterViewPr>
    <p:cViewPr>
      <p:scale>
        <a:sx n="75" d="100"/>
        <a:sy n="75" d="100"/>
      </p:scale>
      <p:origin x="0" y="0"/>
    </p:cViewPr>
  </p:sorterViewPr>
  <p:notesViewPr>
    <p:cSldViewPr snapToGrid="0">
      <p:cViewPr varScale="1">
        <p:scale>
          <a:sx n="90" d="100"/>
          <a:sy n="90" d="100"/>
        </p:scale>
        <p:origin x="4109" y="8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BA541F-7EB2-4EDA-A291-AF15B624EC09}" type="doc">
      <dgm:prSet loTypeId="urn:microsoft.com/office/officeart/2005/8/layout/cycle6" loCatId="relationship" qsTypeId="urn:microsoft.com/office/officeart/2005/8/quickstyle/simple1" qsCatId="simple" csTypeId="urn:microsoft.com/office/officeart/2005/8/colors/accent1_4" csCatId="accent1" phldr="1"/>
      <dgm:spPr/>
      <dgm:t>
        <a:bodyPr/>
        <a:lstStyle/>
        <a:p>
          <a:endParaRPr lang="en-SG"/>
        </a:p>
      </dgm:t>
    </dgm:pt>
    <dgm:pt modelId="{635A8A85-CBA4-486A-9216-2339446882CD}">
      <dgm:prSet phldrT="[Text]"/>
      <dgm:spPr>
        <a:solidFill>
          <a:schemeClr val="accent4">
            <a:lumMod val="20000"/>
            <a:lumOff val="80000"/>
          </a:schemeClr>
        </a:solidFill>
      </dgm:spPr>
      <dgm:t>
        <a:bodyPr/>
        <a:lstStyle/>
        <a:p>
          <a:r>
            <a:rPr lang="en-SG" dirty="0">
              <a:solidFill>
                <a:schemeClr val="accent1">
                  <a:lumMod val="25000"/>
                </a:schemeClr>
              </a:solidFill>
            </a:rPr>
            <a:t>Material ESG Factors</a:t>
          </a:r>
        </a:p>
      </dgm:t>
    </dgm:pt>
    <dgm:pt modelId="{870152AF-1BF5-4921-B53D-82771D2CC62A}" type="parTrans" cxnId="{BAA3AD1C-1A08-4A82-903A-877F2EFD48AB}">
      <dgm:prSet/>
      <dgm:spPr/>
      <dgm:t>
        <a:bodyPr/>
        <a:lstStyle/>
        <a:p>
          <a:endParaRPr lang="en-SG">
            <a:solidFill>
              <a:schemeClr val="accent1">
                <a:lumMod val="25000"/>
              </a:schemeClr>
            </a:solidFill>
          </a:endParaRPr>
        </a:p>
      </dgm:t>
    </dgm:pt>
    <dgm:pt modelId="{EF77A9A8-AA5E-4B38-BDA2-A16D54A500A8}" type="sibTrans" cxnId="{BAA3AD1C-1A08-4A82-903A-877F2EFD48AB}">
      <dgm:prSet/>
      <dgm:spPr/>
      <dgm:t>
        <a:bodyPr/>
        <a:lstStyle/>
        <a:p>
          <a:endParaRPr lang="en-SG">
            <a:solidFill>
              <a:schemeClr val="accent1">
                <a:lumMod val="25000"/>
              </a:schemeClr>
            </a:solidFill>
          </a:endParaRPr>
        </a:p>
      </dgm:t>
    </dgm:pt>
    <dgm:pt modelId="{98A9BCD7-1973-4685-BE3D-93318FD8F92C}">
      <dgm:prSet phldrT="[Text]"/>
      <dgm:spPr>
        <a:solidFill>
          <a:schemeClr val="accent4">
            <a:lumMod val="20000"/>
            <a:lumOff val="80000"/>
          </a:schemeClr>
        </a:solidFill>
      </dgm:spPr>
      <dgm:t>
        <a:bodyPr/>
        <a:lstStyle/>
        <a:p>
          <a:r>
            <a:rPr lang="en-SG" dirty="0">
              <a:solidFill>
                <a:schemeClr val="accent1">
                  <a:lumMod val="25000"/>
                </a:schemeClr>
              </a:solidFill>
            </a:rPr>
            <a:t>Polices, Practices &amp; Performance</a:t>
          </a:r>
        </a:p>
      </dgm:t>
    </dgm:pt>
    <dgm:pt modelId="{2C1B670C-5936-4003-9192-4B2A7A831A1F}" type="parTrans" cxnId="{4CA8C1E2-DD94-4014-8B9B-34F6F5AD76A4}">
      <dgm:prSet/>
      <dgm:spPr/>
      <dgm:t>
        <a:bodyPr/>
        <a:lstStyle/>
        <a:p>
          <a:endParaRPr lang="en-SG">
            <a:solidFill>
              <a:schemeClr val="accent1">
                <a:lumMod val="25000"/>
              </a:schemeClr>
            </a:solidFill>
          </a:endParaRPr>
        </a:p>
      </dgm:t>
    </dgm:pt>
    <dgm:pt modelId="{A13DB166-EB73-4DDB-911D-D346B9189C76}" type="sibTrans" cxnId="{4CA8C1E2-DD94-4014-8B9B-34F6F5AD76A4}">
      <dgm:prSet/>
      <dgm:spPr/>
      <dgm:t>
        <a:bodyPr/>
        <a:lstStyle/>
        <a:p>
          <a:endParaRPr lang="en-SG">
            <a:solidFill>
              <a:schemeClr val="accent1">
                <a:lumMod val="25000"/>
              </a:schemeClr>
            </a:solidFill>
          </a:endParaRPr>
        </a:p>
      </dgm:t>
    </dgm:pt>
    <dgm:pt modelId="{B2AB292B-2ABD-4AAB-B0C0-123E727ADAAC}">
      <dgm:prSet phldrT="[Text]"/>
      <dgm:spPr>
        <a:solidFill>
          <a:schemeClr val="accent4">
            <a:lumMod val="20000"/>
            <a:lumOff val="80000"/>
          </a:schemeClr>
        </a:solidFill>
      </dgm:spPr>
      <dgm:t>
        <a:bodyPr/>
        <a:lstStyle/>
        <a:p>
          <a:r>
            <a:rPr lang="en-SG" dirty="0">
              <a:solidFill>
                <a:schemeClr val="accent1">
                  <a:lumMod val="25000"/>
                </a:schemeClr>
              </a:solidFill>
            </a:rPr>
            <a:t>Targets</a:t>
          </a:r>
        </a:p>
      </dgm:t>
    </dgm:pt>
    <dgm:pt modelId="{F040D23F-C650-4E51-B511-24AA9527DA75}" type="parTrans" cxnId="{3BBEAAE6-522C-4466-A656-2288A567CB4A}">
      <dgm:prSet/>
      <dgm:spPr/>
      <dgm:t>
        <a:bodyPr/>
        <a:lstStyle/>
        <a:p>
          <a:endParaRPr lang="en-SG">
            <a:solidFill>
              <a:schemeClr val="accent1">
                <a:lumMod val="25000"/>
              </a:schemeClr>
            </a:solidFill>
          </a:endParaRPr>
        </a:p>
      </dgm:t>
    </dgm:pt>
    <dgm:pt modelId="{F40579F3-1633-4D31-AA96-3759392C1C0B}" type="sibTrans" cxnId="{3BBEAAE6-522C-4466-A656-2288A567CB4A}">
      <dgm:prSet/>
      <dgm:spPr/>
      <dgm:t>
        <a:bodyPr/>
        <a:lstStyle/>
        <a:p>
          <a:endParaRPr lang="en-SG">
            <a:solidFill>
              <a:schemeClr val="accent1">
                <a:lumMod val="25000"/>
              </a:schemeClr>
            </a:solidFill>
          </a:endParaRPr>
        </a:p>
      </dgm:t>
    </dgm:pt>
    <dgm:pt modelId="{A42525E3-AFCC-4AA3-A24D-38D46F67727F}">
      <dgm:prSet phldrT="[Text]"/>
      <dgm:spPr>
        <a:solidFill>
          <a:schemeClr val="accent4">
            <a:lumMod val="20000"/>
            <a:lumOff val="80000"/>
          </a:schemeClr>
        </a:solidFill>
      </dgm:spPr>
      <dgm:t>
        <a:bodyPr/>
        <a:lstStyle/>
        <a:p>
          <a:r>
            <a:rPr lang="en-SG" dirty="0">
              <a:solidFill>
                <a:schemeClr val="accent1">
                  <a:lumMod val="25000"/>
                </a:schemeClr>
              </a:solidFill>
            </a:rPr>
            <a:t>Sustainability Reporting Framework</a:t>
          </a:r>
        </a:p>
      </dgm:t>
    </dgm:pt>
    <dgm:pt modelId="{76A6BEF1-4DB0-4642-9A00-02E343C8DE51}" type="parTrans" cxnId="{5EA1EC1F-0599-419A-B4C7-EEF73BD987F9}">
      <dgm:prSet/>
      <dgm:spPr/>
      <dgm:t>
        <a:bodyPr/>
        <a:lstStyle/>
        <a:p>
          <a:endParaRPr lang="en-SG">
            <a:solidFill>
              <a:schemeClr val="accent1">
                <a:lumMod val="25000"/>
              </a:schemeClr>
            </a:solidFill>
          </a:endParaRPr>
        </a:p>
      </dgm:t>
    </dgm:pt>
    <dgm:pt modelId="{2E33BA35-A519-4E2E-8CE4-8B4DA35221FE}" type="sibTrans" cxnId="{5EA1EC1F-0599-419A-B4C7-EEF73BD987F9}">
      <dgm:prSet/>
      <dgm:spPr/>
      <dgm:t>
        <a:bodyPr/>
        <a:lstStyle/>
        <a:p>
          <a:endParaRPr lang="en-SG">
            <a:solidFill>
              <a:schemeClr val="accent1">
                <a:lumMod val="25000"/>
              </a:schemeClr>
            </a:solidFill>
          </a:endParaRPr>
        </a:p>
      </dgm:t>
    </dgm:pt>
    <dgm:pt modelId="{66677196-AA83-4012-82B0-92A330916D97}">
      <dgm:prSet phldrT="[Text]"/>
      <dgm:spPr>
        <a:solidFill>
          <a:schemeClr val="accent4">
            <a:lumMod val="20000"/>
            <a:lumOff val="80000"/>
          </a:schemeClr>
        </a:solidFill>
      </dgm:spPr>
      <dgm:t>
        <a:bodyPr/>
        <a:lstStyle/>
        <a:p>
          <a:r>
            <a:rPr lang="en-SG" b="1" dirty="0">
              <a:solidFill>
                <a:schemeClr val="accent1">
                  <a:lumMod val="25000"/>
                </a:schemeClr>
              </a:solidFill>
            </a:rPr>
            <a:t>Board Statement </a:t>
          </a:r>
        </a:p>
      </dgm:t>
    </dgm:pt>
    <dgm:pt modelId="{CEB8A20E-A768-4F38-884D-1F175DC27090}" type="parTrans" cxnId="{6943EFD0-D342-455A-BF55-305BF17EC12A}">
      <dgm:prSet/>
      <dgm:spPr/>
      <dgm:t>
        <a:bodyPr/>
        <a:lstStyle/>
        <a:p>
          <a:endParaRPr lang="en-SG">
            <a:solidFill>
              <a:schemeClr val="accent1">
                <a:lumMod val="25000"/>
              </a:schemeClr>
            </a:solidFill>
          </a:endParaRPr>
        </a:p>
      </dgm:t>
    </dgm:pt>
    <dgm:pt modelId="{8D3F830A-68C8-4559-9E65-392F8143AA4B}" type="sibTrans" cxnId="{6943EFD0-D342-455A-BF55-305BF17EC12A}">
      <dgm:prSet/>
      <dgm:spPr/>
      <dgm:t>
        <a:bodyPr/>
        <a:lstStyle/>
        <a:p>
          <a:endParaRPr lang="en-SG">
            <a:solidFill>
              <a:schemeClr val="accent1">
                <a:lumMod val="25000"/>
              </a:schemeClr>
            </a:solidFill>
          </a:endParaRPr>
        </a:p>
      </dgm:t>
    </dgm:pt>
    <dgm:pt modelId="{11814E4B-C1DD-4D32-8168-941AF5C9E809}">
      <dgm:prSet phldrT="[Text]" custT="1"/>
      <dgm:spPr>
        <a:solidFill>
          <a:schemeClr val="accent4">
            <a:lumMod val="20000"/>
            <a:lumOff val="80000"/>
          </a:schemeClr>
        </a:solidFill>
      </dgm:spPr>
      <dgm:t>
        <a:bodyPr/>
        <a:lstStyle/>
        <a:p>
          <a:r>
            <a:rPr lang="en-SG" sz="2000" dirty="0">
              <a:solidFill>
                <a:schemeClr val="accent1">
                  <a:lumMod val="25000"/>
                </a:schemeClr>
              </a:solidFill>
            </a:rPr>
            <a:t>Climate-related Disclosures </a:t>
          </a:r>
          <a:r>
            <a:rPr lang="en-SG" sz="1400" dirty="0">
              <a:solidFill>
                <a:schemeClr val="accent1">
                  <a:lumMod val="25000"/>
                </a:schemeClr>
              </a:solidFill>
            </a:rPr>
            <a:t>(TCFD)</a:t>
          </a:r>
        </a:p>
      </dgm:t>
    </dgm:pt>
    <dgm:pt modelId="{BDBF8037-4ACA-4273-8B86-C79D2417AAB9}" type="parTrans" cxnId="{85D150A3-0840-4B8E-8FF8-A46EF790D840}">
      <dgm:prSet/>
      <dgm:spPr/>
      <dgm:t>
        <a:bodyPr/>
        <a:lstStyle/>
        <a:p>
          <a:endParaRPr lang="en-SG"/>
        </a:p>
      </dgm:t>
    </dgm:pt>
    <dgm:pt modelId="{46187FA9-CE2C-489F-A7CF-39088326DB91}" type="sibTrans" cxnId="{85D150A3-0840-4B8E-8FF8-A46EF790D840}">
      <dgm:prSet/>
      <dgm:spPr/>
      <dgm:t>
        <a:bodyPr/>
        <a:lstStyle/>
        <a:p>
          <a:endParaRPr lang="en-SG"/>
        </a:p>
      </dgm:t>
    </dgm:pt>
    <dgm:pt modelId="{E630F955-BB69-460F-A903-65A96176D467}" type="pres">
      <dgm:prSet presAssocID="{36BA541F-7EB2-4EDA-A291-AF15B624EC09}" presName="cycle" presStyleCnt="0">
        <dgm:presLayoutVars>
          <dgm:dir/>
          <dgm:resizeHandles val="exact"/>
        </dgm:presLayoutVars>
      </dgm:prSet>
      <dgm:spPr/>
    </dgm:pt>
    <dgm:pt modelId="{EA043503-5067-4ABC-82D2-D664781CAD8A}" type="pres">
      <dgm:prSet presAssocID="{635A8A85-CBA4-486A-9216-2339446882CD}" presName="node" presStyleLbl="node1" presStyleIdx="0" presStyleCnt="6">
        <dgm:presLayoutVars>
          <dgm:bulletEnabled val="1"/>
        </dgm:presLayoutVars>
      </dgm:prSet>
      <dgm:spPr/>
    </dgm:pt>
    <dgm:pt modelId="{B8BBF40F-0DEA-4180-8EB2-FA51E1C0AB3E}" type="pres">
      <dgm:prSet presAssocID="{635A8A85-CBA4-486A-9216-2339446882CD}" presName="spNode" presStyleCnt="0"/>
      <dgm:spPr/>
    </dgm:pt>
    <dgm:pt modelId="{5FDC0BA5-E023-4509-AB2C-B88CB5410371}" type="pres">
      <dgm:prSet presAssocID="{EF77A9A8-AA5E-4B38-BDA2-A16D54A500A8}" presName="sibTrans" presStyleLbl="sibTrans1D1" presStyleIdx="0" presStyleCnt="6"/>
      <dgm:spPr/>
    </dgm:pt>
    <dgm:pt modelId="{B17F7845-D7EC-4584-BF2D-20F1B36F5250}" type="pres">
      <dgm:prSet presAssocID="{11814E4B-C1DD-4D32-8168-941AF5C9E809}" presName="node" presStyleLbl="node1" presStyleIdx="1" presStyleCnt="6">
        <dgm:presLayoutVars>
          <dgm:bulletEnabled val="1"/>
        </dgm:presLayoutVars>
      </dgm:prSet>
      <dgm:spPr/>
    </dgm:pt>
    <dgm:pt modelId="{B2273D54-A0F9-4CAA-BD91-F5418E715FCA}" type="pres">
      <dgm:prSet presAssocID="{11814E4B-C1DD-4D32-8168-941AF5C9E809}" presName="spNode" presStyleCnt="0"/>
      <dgm:spPr/>
    </dgm:pt>
    <dgm:pt modelId="{6E5D750D-EDBC-4A60-AA67-B65595F5FEDD}" type="pres">
      <dgm:prSet presAssocID="{46187FA9-CE2C-489F-A7CF-39088326DB91}" presName="sibTrans" presStyleLbl="sibTrans1D1" presStyleIdx="1" presStyleCnt="6"/>
      <dgm:spPr/>
    </dgm:pt>
    <dgm:pt modelId="{C123D917-E463-44CA-824B-1599C2305169}" type="pres">
      <dgm:prSet presAssocID="{98A9BCD7-1973-4685-BE3D-93318FD8F92C}" presName="node" presStyleLbl="node1" presStyleIdx="2" presStyleCnt="6">
        <dgm:presLayoutVars>
          <dgm:bulletEnabled val="1"/>
        </dgm:presLayoutVars>
      </dgm:prSet>
      <dgm:spPr/>
    </dgm:pt>
    <dgm:pt modelId="{4B69CF2F-1406-4301-A597-CA1672BC211A}" type="pres">
      <dgm:prSet presAssocID="{98A9BCD7-1973-4685-BE3D-93318FD8F92C}" presName="spNode" presStyleCnt="0"/>
      <dgm:spPr/>
    </dgm:pt>
    <dgm:pt modelId="{8A36B61F-8E6E-4D47-8F4A-2E090EF56BBD}" type="pres">
      <dgm:prSet presAssocID="{A13DB166-EB73-4DDB-911D-D346B9189C76}" presName="sibTrans" presStyleLbl="sibTrans1D1" presStyleIdx="2" presStyleCnt="6"/>
      <dgm:spPr/>
    </dgm:pt>
    <dgm:pt modelId="{0D14ED6E-D4F5-412D-9CD7-F7025CC4DEA6}" type="pres">
      <dgm:prSet presAssocID="{B2AB292B-2ABD-4AAB-B0C0-123E727ADAAC}" presName="node" presStyleLbl="node1" presStyleIdx="3" presStyleCnt="6">
        <dgm:presLayoutVars>
          <dgm:bulletEnabled val="1"/>
        </dgm:presLayoutVars>
      </dgm:prSet>
      <dgm:spPr/>
    </dgm:pt>
    <dgm:pt modelId="{8A637030-8B2B-4ABA-8B11-C053C2628770}" type="pres">
      <dgm:prSet presAssocID="{B2AB292B-2ABD-4AAB-B0C0-123E727ADAAC}" presName="spNode" presStyleCnt="0"/>
      <dgm:spPr/>
    </dgm:pt>
    <dgm:pt modelId="{E8699BDB-09C8-4A97-B561-1FEDC796FBB2}" type="pres">
      <dgm:prSet presAssocID="{F40579F3-1633-4D31-AA96-3759392C1C0B}" presName="sibTrans" presStyleLbl="sibTrans1D1" presStyleIdx="3" presStyleCnt="6"/>
      <dgm:spPr/>
    </dgm:pt>
    <dgm:pt modelId="{78C91372-9994-4104-9B64-38597E2709EA}" type="pres">
      <dgm:prSet presAssocID="{A42525E3-AFCC-4AA3-A24D-38D46F67727F}" presName="node" presStyleLbl="node1" presStyleIdx="4" presStyleCnt="6" custScaleX="119207">
        <dgm:presLayoutVars>
          <dgm:bulletEnabled val="1"/>
        </dgm:presLayoutVars>
      </dgm:prSet>
      <dgm:spPr/>
    </dgm:pt>
    <dgm:pt modelId="{EEED6A81-2611-49ED-B770-3BD198378C6E}" type="pres">
      <dgm:prSet presAssocID="{A42525E3-AFCC-4AA3-A24D-38D46F67727F}" presName="spNode" presStyleCnt="0"/>
      <dgm:spPr/>
    </dgm:pt>
    <dgm:pt modelId="{D177CF88-DA72-4E0D-9659-FF2496FF1079}" type="pres">
      <dgm:prSet presAssocID="{2E33BA35-A519-4E2E-8CE4-8B4DA35221FE}" presName="sibTrans" presStyleLbl="sibTrans1D1" presStyleIdx="4" presStyleCnt="6"/>
      <dgm:spPr/>
    </dgm:pt>
    <dgm:pt modelId="{5B5427EC-88F8-4907-871B-02D0EB3E62EE}" type="pres">
      <dgm:prSet presAssocID="{66677196-AA83-4012-82B0-92A330916D97}" presName="node" presStyleLbl="node1" presStyleIdx="5" presStyleCnt="6">
        <dgm:presLayoutVars>
          <dgm:bulletEnabled val="1"/>
        </dgm:presLayoutVars>
      </dgm:prSet>
      <dgm:spPr/>
    </dgm:pt>
    <dgm:pt modelId="{E6934E0D-0082-45EE-B5FC-E05B8001B44B}" type="pres">
      <dgm:prSet presAssocID="{66677196-AA83-4012-82B0-92A330916D97}" presName="spNode" presStyleCnt="0"/>
      <dgm:spPr/>
    </dgm:pt>
    <dgm:pt modelId="{80A3590E-F8D4-4F4D-BE76-36FD3C96C1E3}" type="pres">
      <dgm:prSet presAssocID="{8D3F830A-68C8-4559-9E65-392F8143AA4B}" presName="sibTrans" presStyleLbl="sibTrans1D1" presStyleIdx="5" presStyleCnt="6"/>
      <dgm:spPr/>
    </dgm:pt>
  </dgm:ptLst>
  <dgm:cxnLst>
    <dgm:cxn modelId="{BAA3AD1C-1A08-4A82-903A-877F2EFD48AB}" srcId="{36BA541F-7EB2-4EDA-A291-AF15B624EC09}" destId="{635A8A85-CBA4-486A-9216-2339446882CD}" srcOrd="0" destOrd="0" parTransId="{870152AF-1BF5-4921-B53D-82771D2CC62A}" sibTransId="{EF77A9A8-AA5E-4B38-BDA2-A16D54A500A8}"/>
    <dgm:cxn modelId="{5EA1EC1F-0599-419A-B4C7-EEF73BD987F9}" srcId="{36BA541F-7EB2-4EDA-A291-AF15B624EC09}" destId="{A42525E3-AFCC-4AA3-A24D-38D46F67727F}" srcOrd="4" destOrd="0" parTransId="{76A6BEF1-4DB0-4642-9A00-02E343C8DE51}" sibTransId="{2E33BA35-A519-4E2E-8CE4-8B4DA35221FE}"/>
    <dgm:cxn modelId="{3014763A-6091-472B-8FF3-E2E786A0EBEC}" type="presOf" srcId="{EF77A9A8-AA5E-4B38-BDA2-A16D54A500A8}" destId="{5FDC0BA5-E023-4509-AB2C-B88CB5410371}" srcOrd="0" destOrd="0" presId="urn:microsoft.com/office/officeart/2005/8/layout/cycle6"/>
    <dgm:cxn modelId="{6773053C-81F9-4FEE-AC19-736B66AD116C}" type="presOf" srcId="{2E33BA35-A519-4E2E-8CE4-8B4DA35221FE}" destId="{D177CF88-DA72-4E0D-9659-FF2496FF1079}" srcOrd="0" destOrd="0" presId="urn:microsoft.com/office/officeart/2005/8/layout/cycle6"/>
    <dgm:cxn modelId="{8FFEDB75-244A-4A2D-9BF0-4605B2464030}" type="presOf" srcId="{8D3F830A-68C8-4559-9E65-392F8143AA4B}" destId="{80A3590E-F8D4-4F4D-BE76-36FD3C96C1E3}" srcOrd="0" destOrd="0" presId="urn:microsoft.com/office/officeart/2005/8/layout/cycle6"/>
    <dgm:cxn modelId="{B46ADF57-15D4-4696-874A-86E856A5FDFD}" type="presOf" srcId="{98A9BCD7-1973-4685-BE3D-93318FD8F92C}" destId="{C123D917-E463-44CA-824B-1599C2305169}" srcOrd="0" destOrd="0" presId="urn:microsoft.com/office/officeart/2005/8/layout/cycle6"/>
    <dgm:cxn modelId="{F5974C80-9E62-4CA0-AB01-4C51455C394A}" type="presOf" srcId="{46187FA9-CE2C-489F-A7CF-39088326DB91}" destId="{6E5D750D-EDBC-4A60-AA67-B65595F5FEDD}" srcOrd="0" destOrd="0" presId="urn:microsoft.com/office/officeart/2005/8/layout/cycle6"/>
    <dgm:cxn modelId="{81C8EE82-9950-4430-A3F1-16BA9F50D328}" type="presOf" srcId="{F40579F3-1633-4D31-AA96-3759392C1C0B}" destId="{E8699BDB-09C8-4A97-B561-1FEDC796FBB2}" srcOrd="0" destOrd="0" presId="urn:microsoft.com/office/officeart/2005/8/layout/cycle6"/>
    <dgm:cxn modelId="{FBA30985-3207-41B2-A845-BCF0F5214A8B}" type="presOf" srcId="{11814E4B-C1DD-4D32-8168-941AF5C9E809}" destId="{B17F7845-D7EC-4584-BF2D-20F1B36F5250}" srcOrd="0" destOrd="0" presId="urn:microsoft.com/office/officeart/2005/8/layout/cycle6"/>
    <dgm:cxn modelId="{68038787-1402-4C36-A03C-6729864C2A09}" type="presOf" srcId="{635A8A85-CBA4-486A-9216-2339446882CD}" destId="{EA043503-5067-4ABC-82D2-D664781CAD8A}" srcOrd="0" destOrd="0" presId="urn:microsoft.com/office/officeart/2005/8/layout/cycle6"/>
    <dgm:cxn modelId="{4C127988-0578-43F6-B024-DC6F5233957D}" type="presOf" srcId="{36BA541F-7EB2-4EDA-A291-AF15B624EC09}" destId="{E630F955-BB69-460F-A903-65A96176D467}" srcOrd="0" destOrd="0" presId="urn:microsoft.com/office/officeart/2005/8/layout/cycle6"/>
    <dgm:cxn modelId="{C304919A-057D-4FEC-8BA2-9470911E4C8A}" type="presOf" srcId="{A13DB166-EB73-4DDB-911D-D346B9189C76}" destId="{8A36B61F-8E6E-4D47-8F4A-2E090EF56BBD}" srcOrd="0" destOrd="0" presId="urn:microsoft.com/office/officeart/2005/8/layout/cycle6"/>
    <dgm:cxn modelId="{85D150A3-0840-4B8E-8FF8-A46EF790D840}" srcId="{36BA541F-7EB2-4EDA-A291-AF15B624EC09}" destId="{11814E4B-C1DD-4D32-8168-941AF5C9E809}" srcOrd="1" destOrd="0" parTransId="{BDBF8037-4ACA-4273-8B86-C79D2417AAB9}" sibTransId="{46187FA9-CE2C-489F-A7CF-39088326DB91}"/>
    <dgm:cxn modelId="{F2B744AA-8D65-472B-B258-69F25BE7C1B7}" type="presOf" srcId="{A42525E3-AFCC-4AA3-A24D-38D46F67727F}" destId="{78C91372-9994-4104-9B64-38597E2709EA}" srcOrd="0" destOrd="0" presId="urn:microsoft.com/office/officeart/2005/8/layout/cycle6"/>
    <dgm:cxn modelId="{1D6859B8-F8AC-4114-AF90-E9CEDD175E53}" type="presOf" srcId="{66677196-AA83-4012-82B0-92A330916D97}" destId="{5B5427EC-88F8-4907-871B-02D0EB3E62EE}" srcOrd="0" destOrd="0" presId="urn:microsoft.com/office/officeart/2005/8/layout/cycle6"/>
    <dgm:cxn modelId="{6943EFD0-D342-455A-BF55-305BF17EC12A}" srcId="{36BA541F-7EB2-4EDA-A291-AF15B624EC09}" destId="{66677196-AA83-4012-82B0-92A330916D97}" srcOrd="5" destOrd="0" parTransId="{CEB8A20E-A768-4F38-884D-1F175DC27090}" sibTransId="{8D3F830A-68C8-4559-9E65-392F8143AA4B}"/>
    <dgm:cxn modelId="{4CA8C1E2-DD94-4014-8B9B-34F6F5AD76A4}" srcId="{36BA541F-7EB2-4EDA-A291-AF15B624EC09}" destId="{98A9BCD7-1973-4685-BE3D-93318FD8F92C}" srcOrd="2" destOrd="0" parTransId="{2C1B670C-5936-4003-9192-4B2A7A831A1F}" sibTransId="{A13DB166-EB73-4DDB-911D-D346B9189C76}"/>
    <dgm:cxn modelId="{3BBEAAE6-522C-4466-A656-2288A567CB4A}" srcId="{36BA541F-7EB2-4EDA-A291-AF15B624EC09}" destId="{B2AB292B-2ABD-4AAB-B0C0-123E727ADAAC}" srcOrd="3" destOrd="0" parTransId="{F040D23F-C650-4E51-B511-24AA9527DA75}" sibTransId="{F40579F3-1633-4D31-AA96-3759392C1C0B}"/>
    <dgm:cxn modelId="{CF41FBF5-E5CF-4DD1-A28B-F2D6B8B30D99}" type="presOf" srcId="{B2AB292B-2ABD-4AAB-B0C0-123E727ADAAC}" destId="{0D14ED6E-D4F5-412D-9CD7-F7025CC4DEA6}" srcOrd="0" destOrd="0" presId="urn:microsoft.com/office/officeart/2005/8/layout/cycle6"/>
    <dgm:cxn modelId="{97231437-2954-426F-B079-C9F2880DC709}" type="presParOf" srcId="{E630F955-BB69-460F-A903-65A96176D467}" destId="{EA043503-5067-4ABC-82D2-D664781CAD8A}" srcOrd="0" destOrd="0" presId="urn:microsoft.com/office/officeart/2005/8/layout/cycle6"/>
    <dgm:cxn modelId="{07FB1A01-73ED-42D3-BF5B-479185FE6CE1}" type="presParOf" srcId="{E630F955-BB69-460F-A903-65A96176D467}" destId="{B8BBF40F-0DEA-4180-8EB2-FA51E1C0AB3E}" srcOrd="1" destOrd="0" presId="urn:microsoft.com/office/officeart/2005/8/layout/cycle6"/>
    <dgm:cxn modelId="{D7A07184-D884-440C-88B6-F25DBD5DD9EA}" type="presParOf" srcId="{E630F955-BB69-460F-A903-65A96176D467}" destId="{5FDC0BA5-E023-4509-AB2C-B88CB5410371}" srcOrd="2" destOrd="0" presId="urn:microsoft.com/office/officeart/2005/8/layout/cycle6"/>
    <dgm:cxn modelId="{7442AACF-BA0E-45A6-BA3C-358CC2F890A9}" type="presParOf" srcId="{E630F955-BB69-460F-A903-65A96176D467}" destId="{B17F7845-D7EC-4584-BF2D-20F1B36F5250}" srcOrd="3" destOrd="0" presId="urn:microsoft.com/office/officeart/2005/8/layout/cycle6"/>
    <dgm:cxn modelId="{52A11A16-CB8D-4CD1-BA61-5B096B5DCD69}" type="presParOf" srcId="{E630F955-BB69-460F-A903-65A96176D467}" destId="{B2273D54-A0F9-4CAA-BD91-F5418E715FCA}" srcOrd="4" destOrd="0" presId="urn:microsoft.com/office/officeart/2005/8/layout/cycle6"/>
    <dgm:cxn modelId="{E8C812CD-E470-427B-810F-82A12F94F80F}" type="presParOf" srcId="{E630F955-BB69-460F-A903-65A96176D467}" destId="{6E5D750D-EDBC-4A60-AA67-B65595F5FEDD}" srcOrd="5" destOrd="0" presId="urn:microsoft.com/office/officeart/2005/8/layout/cycle6"/>
    <dgm:cxn modelId="{C1B11856-78C7-49E4-84FB-4B6CC51E24FB}" type="presParOf" srcId="{E630F955-BB69-460F-A903-65A96176D467}" destId="{C123D917-E463-44CA-824B-1599C2305169}" srcOrd="6" destOrd="0" presId="urn:microsoft.com/office/officeart/2005/8/layout/cycle6"/>
    <dgm:cxn modelId="{40D8613F-3FD6-4DE7-9255-15F0400ABBC6}" type="presParOf" srcId="{E630F955-BB69-460F-A903-65A96176D467}" destId="{4B69CF2F-1406-4301-A597-CA1672BC211A}" srcOrd="7" destOrd="0" presId="urn:microsoft.com/office/officeart/2005/8/layout/cycle6"/>
    <dgm:cxn modelId="{EC84AB1D-452E-49DB-A25F-8E5C3A726C42}" type="presParOf" srcId="{E630F955-BB69-460F-A903-65A96176D467}" destId="{8A36B61F-8E6E-4D47-8F4A-2E090EF56BBD}" srcOrd="8" destOrd="0" presId="urn:microsoft.com/office/officeart/2005/8/layout/cycle6"/>
    <dgm:cxn modelId="{A976E5E5-A878-49BA-B0A8-41C00A40ED32}" type="presParOf" srcId="{E630F955-BB69-460F-A903-65A96176D467}" destId="{0D14ED6E-D4F5-412D-9CD7-F7025CC4DEA6}" srcOrd="9" destOrd="0" presId="urn:microsoft.com/office/officeart/2005/8/layout/cycle6"/>
    <dgm:cxn modelId="{D0844F54-F7FB-4840-A921-D3C059502EC4}" type="presParOf" srcId="{E630F955-BB69-460F-A903-65A96176D467}" destId="{8A637030-8B2B-4ABA-8B11-C053C2628770}" srcOrd="10" destOrd="0" presId="urn:microsoft.com/office/officeart/2005/8/layout/cycle6"/>
    <dgm:cxn modelId="{D6E25F51-410E-4419-B244-21685B3077EE}" type="presParOf" srcId="{E630F955-BB69-460F-A903-65A96176D467}" destId="{E8699BDB-09C8-4A97-B561-1FEDC796FBB2}" srcOrd="11" destOrd="0" presId="urn:microsoft.com/office/officeart/2005/8/layout/cycle6"/>
    <dgm:cxn modelId="{820B4EF5-4BE7-4ED4-9BE3-BA928CCBE235}" type="presParOf" srcId="{E630F955-BB69-460F-A903-65A96176D467}" destId="{78C91372-9994-4104-9B64-38597E2709EA}" srcOrd="12" destOrd="0" presId="urn:microsoft.com/office/officeart/2005/8/layout/cycle6"/>
    <dgm:cxn modelId="{F100E2A2-D2EC-49F4-BD31-A5D45D1C0C17}" type="presParOf" srcId="{E630F955-BB69-460F-A903-65A96176D467}" destId="{EEED6A81-2611-49ED-B770-3BD198378C6E}" srcOrd="13" destOrd="0" presId="urn:microsoft.com/office/officeart/2005/8/layout/cycle6"/>
    <dgm:cxn modelId="{EF2F4AD4-95CA-48DD-A8A7-511B588184DF}" type="presParOf" srcId="{E630F955-BB69-460F-A903-65A96176D467}" destId="{D177CF88-DA72-4E0D-9659-FF2496FF1079}" srcOrd="14" destOrd="0" presId="urn:microsoft.com/office/officeart/2005/8/layout/cycle6"/>
    <dgm:cxn modelId="{B229DBC4-C9D3-4BA0-A507-03AA33688923}" type="presParOf" srcId="{E630F955-BB69-460F-A903-65A96176D467}" destId="{5B5427EC-88F8-4907-871B-02D0EB3E62EE}" srcOrd="15" destOrd="0" presId="urn:microsoft.com/office/officeart/2005/8/layout/cycle6"/>
    <dgm:cxn modelId="{257C6991-BDD0-42D1-97A1-CDE07A1C9338}" type="presParOf" srcId="{E630F955-BB69-460F-A903-65A96176D467}" destId="{E6934E0D-0082-45EE-B5FC-E05B8001B44B}" srcOrd="16" destOrd="0" presId="urn:microsoft.com/office/officeart/2005/8/layout/cycle6"/>
    <dgm:cxn modelId="{1E0252F4-A305-4363-B5B7-0BCA00B3DA0F}" type="presParOf" srcId="{E630F955-BB69-460F-A903-65A96176D467}" destId="{80A3590E-F8D4-4F4D-BE76-36FD3C96C1E3}" srcOrd="17"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043503-5067-4ABC-82D2-D664781CAD8A}">
      <dsp:nvSpPr>
        <dsp:cNvPr id="0" name=""/>
        <dsp:cNvSpPr/>
      </dsp:nvSpPr>
      <dsp:spPr>
        <a:xfrm>
          <a:off x="3669038" y="1492"/>
          <a:ext cx="1693186" cy="1100571"/>
        </a:xfrm>
        <a:prstGeom prst="round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SG" sz="2000" kern="1200" dirty="0">
              <a:solidFill>
                <a:schemeClr val="accent1">
                  <a:lumMod val="25000"/>
                </a:schemeClr>
              </a:solidFill>
            </a:rPr>
            <a:t>Material ESG Factors</a:t>
          </a:r>
        </a:p>
      </dsp:txBody>
      <dsp:txXfrm>
        <a:off x="3722763" y="55217"/>
        <a:ext cx="1585736" cy="993121"/>
      </dsp:txXfrm>
    </dsp:sp>
    <dsp:sp modelId="{5FDC0BA5-E023-4509-AB2C-B88CB5410371}">
      <dsp:nvSpPr>
        <dsp:cNvPr id="0" name=""/>
        <dsp:cNvSpPr/>
      </dsp:nvSpPr>
      <dsp:spPr>
        <a:xfrm>
          <a:off x="1923190" y="551778"/>
          <a:ext cx="5184882" cy="5184882"/>
        </a:xfrm>
        <a:custGeom>
          <a:avLst/>
          <a:gdLst/>
          <a:ahLst/>
          <a:cxnLst/>
          <a:rect l="0" t="0" r="0" b="0"/>
          <a:pathLst>
            <a:path>
              <a:moveTo>
                <a:pt x="3449850" y="145892"/>
              </a:moveTo>
              <a:arcTo wR="2592441" hR="2592441" stAng="17358800" swAng="1500842"/>
            </a:path>
          </a:pathLst>
        </a:custGeom>
        <a:noFill/>
        <a:ln w="6350" cap="flat" cmpd="sng" algn="ctr">
          <a:solidFill>
            <a:schemeClr val="accent1">
              <a:shade val="9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17F7845-D7EC-4584-BF2D-20F1B36F5250}">
      <dsp:nvSpPr>
        <dsp:cNvPr id="0" name=""/>
        <dsp:cNvSpPr/>
      </dsp:nvSpPr>
      <dsp:spPr>
        <a:xfrm>
          <a:off x="5914158" y="1297713"/>
          <a:ext cx="1693186" cy="1100571"/>
        </a:xfrm>
        <a:prstGeom prst="round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SG" sz="2000" kern="1200" dirty="0">
              <a:solidFill>
                <a:schemeClr val="accent1">
                  <a:lumMod val="25000"/>
                </a:schemeClr>
              </a:solidFill>
            </a:rPr>
            <a:t>Climate-related Disclosures </a:t>
          </a:r>
          <a:r>
            <a:rPr lang="en-SG" sz="1400" kern="1200" dirty="0">
              <a:solidFill>
                <a:schemeClr val="accent1">
                  <a:lumMod val="25000"/>
                </a:schemeClr>
              </a:solidFill>
            </a:rPr>
            <a:t>(TCFD)</a:t>
          </a:r>
        </a:p>
      </dsp:txBody>
      <dsp:txXfrm>
        <a:off x="5967883" y="1351438"/>
        <a:ext cx="1585736" cy="993121"/>
      </dsp:txXfrm>
    </dsp:sp>
    <dsp:sp modelId="{6E5D750D-EDBC-4A60-AA67-B65595F5FEDD}">
      <dsp:nvSpPr>
        <dsp:cNvPr id="0" name=""/>
        <dsp:cNvSpPr/>
      </dsp:nvSpPr>
      <dsp:spPr>
        <a:xfrm>
          <a:off x="1923190" y="551778"/>
          <a:ext cx="5184882" cy="5184882"/>
        </a:xfrm>
        <a:custGeom>
          <a:avLst/>
          <a:gdLst/>
          <a:ahLst/>
          <a:cxnLst/>
          <a:rect l="0" t="0" r="0" b="0"/>
          <a:pathLst>
            <a:path>
              <a:moveTo>
                <a:pt x="5079500" y="1860806"/>
              </a:moveTo>
              <a:arcTo wR="2592441" hR="2592441" stAng="20616440" swAng="1967119"/>
            </a:path>
          </a:pathLst>
        </a:custGeom>
        <a:noFill/>
        <a:ln w="6350" cap="flat" cmpd="sng" algn="ctr">
          <a:solidFill>
            <a:schemeClr val="accent1">
              <a:shade val="90000"/>
              <a:hueOff val="266651"/>
              <a:satOff val="-14174"/>
              <a:lumOff val="13995"/>
              <a:alphaOff val="0"/>
            </a:schemeClr>
          </a:solidFill>
          <a:prstDash val="solid"/>
          <a:miter lim="800000"/>
        </a:ln>
        <a:effectLst/>
      </dsp:spPr>
      <dsp:style>
        <a:lnRef idx="1">
          <a:scrgbClr r="0" g="0" b="0"/>
        </a:lnRef>
        <a:fillRef idx="0">
          <a:scrgbClr r="0" g="0" b="0"/>
        </a:fillRef>
        <a:effectRef idx="0">
          <a:scrgbClr r="0" g="0" b="0"/>
        </a:effectRef>
        <a:fontRef idx="minor"/>
      </dsp:style>
    </dsp:sp>
    <dsp:sp modelId="{C123D917-E463-44CA-824B-1599C2305169}">
      <dsp:nvSpPr>
        <dsp:cNvPr id="0" name=""/>
        <dsp:cNvSpPr/>
      </dsp:nvSpPr>
      <dsp:spPr>
        <a:xfrm>
          <a:off x="5914158" y="3890154"/>
          <a:ext cx="1693186" cy="1100571"/>
        </a:xfrm>
        <a:prstGeom prst="round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SG" sz="2000" kern="1200" dirty="0">
              <a:solidFill>
                <a:schemeClr val="accent1">
                  <a:lumMod val="25000"/>
                </a:schemeClr>
              </a:solidFill>
            </a:rPr>
            <a:t>Polices, Practices &amp; Performance</a:t>
          </a:r>
        </a:p>
      </dsp:txBody>
      <dsp:txXfrm>
        <a:off x="5967883" y="3943879"/>
        <a:ext cx="1585736" cy="993121"/>
      </dsp:txXfrm>
    </dsp:sp>
    <dsp:sp modelId="{8A36B61F-8E6E-4D47-8F4A-2E090EF56BBD}">
      <dsp:nvSpPr>
        <dsp:cNvPr id="0" name=""/>
        <dsp:cNvSpPr/>
      </dsp:nvSpPr>
      <dsp:spPr>
        <a:xfrm>
          <a:off x="1923190" y="551778"/>
          <a:ext cx="5184882" cy="5184882"/>
        </a:xfrm>
        <a:custGeom>
          <a:avLst/>
          <a:gdLst/>
          <a:ahLst/>
          <a:cxnLst/>
          <a:rect l="0" t="0" r="0" b="0"/>
          <a:pathLst>
            <a:path>
              <a:moveTo>
                <a:pt x="4403928" y="4446967"/>
              </a:moveTo>
              <a:arcTo wR="2592441" hR="2592441" stAng="2740358" swAng="1500842"/>
            </a:path>
          </a:pathLst>
        </a:custGeom>
        <a:noFill/>
        <a:ln w="6350" cap="flat" cmpd="sng" algn="ctr">
          <a:solidFill>
            <a:schemeClr val="accent1">
              <a:shade val="90000"/>
              <a:hueOff val="533301"/>
              <a:satOff val="-28349"/>
              <a:lumOff val="27989"/>
              <a:alphaOff val="0"/>
            </a:schemeClr>
          </a:solidFill>
          <a:prstDash val="solid"/>
          <a:miter lim="800000"/>
        </a:ln>
        <a:effectLst/>
      </dsp:spPr>
      <dsp:style>
        <a:lnRef idx="1">
          <a:scrgbClr r="0" g="0" b="0"/>
        </a:lnRef>
        <a:fillRef idx="0">
          <a:scrgbClr r="0" g="0" b="0"/>
        </a:fillRef>
        <a:effectRef idx="0">
          <a:scrgbClr r="0" g="0" b="0"/>
        </a:effectRef>
        <a:fontRef idx="minor"/>
      </dsp:style>
    </dsp:sp>
    <dsp:sp modelId="{0D14ED6E-D4F5-412D-9CD7-F7025CC4DEA6}">
      <dsp:nvSpPr>
        <dsp:cNvPr id="0" name=""/>
        <dsp:cNvSpPr/>
      </dsp:nvSpPr>
      <dsp:spPr>
        <a:xfrm>
          <a:off x="3669038" y="5186375"/>
          <a:ext cx="1693186" cy="1100571"/>
        </a:xfrm>
        <a:prstGeom prst="round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SG" sz="2000" kern="1200" dirty="0">
              <a:solidFill>
                <a:schemeClr val="accent1">
                  <a:lumMod val="25000"/>
                </a:schemeClr>
              </a:solidFill>
            </a:rPr>
            <a:t>Targets</a:t>
          </a:r>
        </a:p>
      </dsp:txBody>
      <dsp:txXfrm>
        <a:off x="3722763" y="5240100"/>
        <a:ext cx="1585736" cy="993121"/>
      </dsp:txXfrm>
    </dsp:sp>
    <dsp:sp modelId="{E8699BDB-09C8-4A97-B561-1FEDC796FBB2}">
      <dsp:nvSpPr>
        <dsp:cNvPr id="0" name=""/>
        <dsp:cNvSpPr/>
      </dsp:nvSpPr>
      <dsp:spPr>
        <a:xfrm>
          <a:off x="1923190" y="551778"/>
          <a:ext cx="5184882" cy="5184882"/>
        </a:xfrm>
        <a:custGeom>
          <a:avLst/>
          <a:gdLst/>
          <a:ahLst/>
          <a:cxnLst/>
          <a:rect l="0" t="0" r="0" b="0"/>
          <a:pathLst>
            <a:path>
              <a:moveTo>
                <a:pt x="1735032" y="5038990"/>
              </a:moveTo>
              <a:arcTo wR="2592441" hR="2592441" stAng="6558800" swAng="1500842"/>
            </a:path>
          </a:pathLst>
        </a:custGeom>
        <a:noFill/>
        <a:ln w="6350" cap="flat" cmpd="sng" algn="ctr">
          <a:solidFill>
            <a:schemeClr val="accent1">
              <a:shade val="90000"/>
              <a:hueOff val="799952"/>
              <a:satOff val="-42523"/>
              <a:lumOff val="41984"/>
              <a:alphaOff val="0"/>
            </a:schemeClr>
          </a:solidFill>
          <a:prstDash val="solid"/>
          <a:miter lim="800000"/>
        </a:ln>
        <a:effectLst/>
      </dsp:spPr>
      <dsp:style>
        <a:lnRef idx="1">
          <a:scrgbClr r="0" g="0" b="0"/>
        </a:lnRef>
        <a:fillRef idx="0">
          <a:scrgbClr r="0" g="0" b="0"/>
        </a:fillRef>
        <a:effectRef idx="0">
          <a:scrgbClr r="0" g="0" b="0"/>
        </a:effectRef>
        <a:fontRef idx="minor"/>
      </dsp:style>
    </dsp:sp>
    <dsp:sp modelId="{78C91372-9994-4104-9B64-38597E2709EA}">
      <dsp:nvSpPr>
        <dsp:cNvPr id="0" name=""/>
        <dsp:cNvSpPr/>
      </dsp:nvSpPr>
      <dsp:spPr>
        <a:xfrm>
          <a:off x="1261313" y="3890154"/>
          <a:ext cx="2018396" cy="1100571"/>
        </a:xfrm>
        <a:prstGeom prst="round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SG" sz="2000" kern="1200" dirty="0">
              <a:solidFill>
                <a:schemeClr val="accent1">
                  <a:lumMod val="25000"/>
                </a:schemeClr>
              </a:solidFill>
            </a:rPr>
            <a:t>Sustainability Reporting Framework</a:t>
          </a:r>
        </a:p>
      </dsp:txBody>
      <dsp:txXfrm>
        <a:off x="1315038" y="3943879"/>
        <a:ext cx="1910946" cy="993121"/>
      </dsp:txXfrm>
    </dsp:sp>
    <dsp:sp modelId="{D177CF88-DA72-4E0D-9659-FF2496FF1079}">
      <dsp:nvSpPr>
        <dsp:cNvPr id="0" name=""/>
        <dsp:cNvSpPr/>
      </dsp:nvSpPr>
      <dsp:spPr>
        <a:xfrm>
          <a:off x="1923190" y="551778"/>
          <a:ext cx="5184882" cy="5184882"/>
        </a:xfrm>
        <a:custGeom>
          <a:avLst/>
          <a:gdLst/>
          <a:ahLst/>
          <a:cxnLst/>
          <a:rect l="0" t="0" r="0" b="0"/>
          <a:pathLst>
            <a:path>
              <a:moveTo>
                <a:pt x="105382" y="3324076"/>
              </a:moveTo>
              <a:arcTo wR="2592441" hR="2592441" stAng="9816440" swAng="1967119"/>
            </a:path>
          </a:pathLst>
        </a:custGeom>
        <a:noFill/>
        <a:ln w="6350" cap="flat" cmpd="sng" algn="ctr">
          <a:solidFill>
            <a:schemeClr val="accent1">
              <a:shade val="90000"/>
              <a:hueOff val="533301"/>
              <a:satOff val="-28349"/>
              <a:lumOff val="27989"/>
              <a:alphaOff val="0"/>
            </a:schemeClr>
          </a:solidFill>
          <a:prstDash val="solid"/>
          <a:miter lim="800000"/>
        </a:ln>
        <a:effectLst/>
      </dsp:spPr>
      <dsp:style>
        <a:lnRef idx="1">
          <a:scrgbClr r="0" g="0" b="0"/>
        </a:lnRef>
        <a:fillRef idx="0">
          <a:scrgbClr r="0" g="0" b="0"/>
        </a:fillRef>
        <a:effectRef idx="0">
          <a:scrgbClr r="0" g="0" b="0"/>
        </a:effectRef>
        <a:fontRef idx="minor"/>
      </dsp:style>
    </dsp:sp>
    <dsp:sp modelId="{5B5427EC-88F8-4907-871B-02D0EB3E62EE}">
      <dsp:nvSpPr>
        <dsp:cNvPr id="0" name=""/>
        <dsp:cNvSpPr/>
      </dsp:nvSpPr>
      <dsp:spPr>
        <a:xfrm>
          <a:off x="1423918" y="1297713"/>
          <a:ext cx="1693186" cy="1100571"/>
        </a:xfrm>
        <a:prstGeom prst="round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SG" sz="2000" b="1" kern="1200" dirty="0">
              <a:solidFill>
                <a:schemeClr val="accent1">
                  <a:lumMod val="25000"/>
                </a:schemeClr>
              </a:solidFill>
            </a:rPr>
            <a:t>Board Statement </a:t>
          </a:r>
        </a:p>
      </dsp:txBody>
      <dsp:txXfrm>
        <a:off x="1477643" y="1351438"/>
        <a:ext cx="1585736" cy="993121"/>
      </dsp:txXfrm>
    </dsp:sp>
    <dsp:sp modelId="{80A3590E-F8D4-4F4D-BE76-36FD3C96C1E3}">
      <dsp:nvSpPr>
        <dsp:cNvPr id="0" name=""/>
        <dsp:cNvSpPr/>
      </dsp:nvSpPr>
      <dsp:spPr>
        <a:xfrm>
          <a:off x="1923190" y="551778"/>
          <a:ext cx="5184882" cy="5184882"/>
        </a:xfrm>
        <a:custGeom>
          <a:avLst/>
          <a:gdLst/>
          <a:ahLst/>
          <a:cxnLst/>
          <a:rect l="0" t="0" r="0" b="0"/>
          <a:pathLst>
            <a:path>
              <a:moveTo>
                <a:pt x="780954" y="737915"/>
              </a:moveTo>
              <a:arcTo wR="2592441" hR="2592441" stAng="13540358" swAng="1500842"/>
            </a:path>
          </a:pathLst>
        </a:custGeom>
        <a:noFill/>
        <a:ln w="6350" cap="flat" cmpd="sng" algn="ctr">
          <a:solidFill>
            <a:schemeClr val="accent1">
              <a:shade val="90000"/>
              <a:hueOff val="266651"/>
              <a:satOff val="-14174"/>
              <a:lumOff val="13995"/>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B06D59-CAD5-4204-8FE9-2D3A607CD810}"/>
              </a:ext>
            </a:extLst>
          </p:cNvPr>
          <p:cNvSpPr>
            <a:spLocks noGrp="1"/>
          </p:cNvSpPr>
          <p:nvPr>
            <p:ph type="hdr" sz="quarter"/>
          </p:nvPr>
        </p:nvSpPr>
        <p:spPr>
          <a:xfrm>
            <a:off x="0" y="0"/>
            <a:ext cx="5323606" cy="466116"/>
          </a:xfrm>
          <a:prstGeom prst="rect">
            <a:avLst/>
          </a:prstGeom>
        </p:spPr>
        <p:txBody>
          <a:bodyPr vert="horz" lIns="91394" tIns="45697" rIns="91394" bIns="45697" rtlCol="0"/>
          <a:lstStyle>
            <a:lvl1pPr algn="l">
              <a:defRPr sz="1200"/>
            </a:lvl1pPr>
          </a:lstStyle>
          <a:p>
            <a:r>
              <a:rPr lang="en-US" dirty="0"/>
              <a:t>ACCT101 – Financial Accounting</a:t>
            </a:r>
            <a:endParaRPr lang="en-SG" b="1" dirty="0"/>
          </a:p>
        </p:txBody>
      </p:sp>
      <p:sp>
        <p:nvSpPr>
          <p:cNvPr id="3" name="Date Placeholder 2">
            <a:extLst>
              <a:ext uri="{FF2B5EF4-FFF2-40B4-BE49-F238E27FC236}">
                <a16:creationId xmlns:a16="http://schemas.microsoft.com/office/drawing/2014/main" id="{53D58268-BCEF-49E2-8896-C63F55882699}"/>
              </a:ext>
            </a:extLst>
          </p:cNvPr>
          <p:cNvSpPr>
            <a:spLocks noGrp="1"/>
          </p:cNvSpPr>
          <p:nvPr>
            <p:ph type="dt" sz="quarter" idx="1"/>
          </p:nvPr>
        </p:nvSpPr>
        <p:spPr>
          <a:xfrm>
            <a:off x="5719313" y="0"/>
            <a:ext cx="1283116" cy="466116"/>
          </a:xfrm>
          <a:prstGeom prst="rect">
            <a:avLst/>
          </a:prstGeom>
        </p:spPr>
        <p:txBody>
          <a:bodyPr vert="horz" lIns="91394" tIns="45697" rIns="91394" bIns="45697" rtlCol="0"/>
          <a:lstStyle>
            <a:lvl1pPr algn="r">
              <a:defRPr sz="1200"/>
            </a:lvl1pPr>
          </a:lstStyle>
          <a:p>
            <a:fld id="{FC9F8016-C7E7-49C6-9CA1-E1A69BE00685}" type="datetime1">
              <a:rPr lang="en-SG" smtClean="0"/>
              <a:t>2/9/2023</a:t>
            </a:fld>
            <a:endParaRPr lang="en-SG" dirty="0"/>
          </a:p>
        </p:txBody>
      </p:sp>
      <p:sp>
        <p:nvSpPr>
          <p:cNvPr id="4" name="Footer Placeholder 3">
            <a:extLst>
              <a:ext uri="{FF2B5EF4-FFF2-40B4-BE49-F238E27FC236}">
                <a16:creationId xmlns:a16="http://schemas.microsoft.com/office/drawing/2014/main" id="{B516885F-6736-47F8-9AA6-98BA696F10CD}"/>
              </a:ext>
            </a:extLst>
          </p:cNvPr>
          <p:cNvSpPr>
            <a:spLocks noGrp="1"/>
          </p:cNvSpPr>
          <p:nvPr>
            <p:ph type="ftr" sz="quarter" idx="2"/>
          </p:nvPr>
        </p:nvSpPr>
        <p:spPr>
          <a:xfrm>
            <a:off x="2" y="8823937"/>
            <a:ext cx="3035088" cy="466115"/>
          </a:xfrm>
          <a:prstGeom prst="rect">
            <a:avLst/>
          </a:prstGeom>
        </p:spPr>
        <p:txBody>
          <a:bodyPr vert="horz" lIns="91394" tIns="45697" rIns="91394" bIns="45697" rtlCol="0" anchor="b"/>
          <a:lstStyle>
            <a:lvl1pPr algn="l">
              <a:defRPr sz="1200"/>
            </a:lvl1pPr>
          </a:lstStyle>
          <a:p>
            <a:r>
              <a:rPr lang="en-SG" dirty="0"/>
              <a:t>Sustainability Reporting</a:t>
            </a:r>
          </a:p>
        </p:txBody>
      </p:sp>
      <p:sp>
        <p:nvSpPr>
          <p:cNvPr id="5" name="Slide Number Placeholder 4">
            <a:extLst>
              <a:ext uri="{FF2B5EF4-FFF2-40B4-BE49-F238E27FC236}">
                <a16:creationId xmlns:a16="http://schemas.microsoft.com/office/drawing/2014/main" id="{0CA7FDA1-6F7F-4DA8-81D5-E7D6E9A8CAEF}"/>
              </a:ext>
            </a:extLst>
          </p:cNvPr>
          <p:cNvSpPr>
            <a:spLocks noGrp="1"/>
          </p:cNvSpPr>
          <p:nvPr>
            <p:ph type="sldNum" sz="quarter" idx="3"/>
          </p:nvPr>
        </p:nvSpPr>
        <p:spPr>
          <a:xfrm>
            <a:off x="3967343" y="8823937"/>
            <a:ext cx="3035088" cy="466115"/>
          </a:xfrm>
          <a:prstGeom prst="rect">
            <a:avLst/>
          </a:prstGeom>
        </p:spPr>
        <p:txBody>
          <a:bodyPr vert="horz" lIns="91394" tIns="45697" rIns="91394" bIns="45697" rtlCol="0" anchor="b"/>
          <a:lstStyle>
            <a:lvl1pPr algn="r">
              <a:defRPr sz="1200"/>
            </a:lvl1pPr>
          </a:lstStyle>
          <a:p>
            <a:fld id="{9D04491A-055B-4C98-BD72-07A15AB54104}" type="slidenum">
              <a:rPr lang="en-SG" smtClean="0"/>
              <a:t>‹#›</a:t>
            </a:fld>
            <a:endParaRPr lang="en-SG" dirty="0"/>
          </a:p>
        </p:txBody>
      </p:sp>
    </p:spTree>
    <p:extLst>
      <p:ext uri="{BB962C8B-B14F-4D97-AF65-F5344CB8AC3E}">
        <p14:creationId xmlns:p14="http://schemas.microsoft.com/office/powerpoint/2010/main" val="179734868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Slide Image Placeholder 3">
            <a:extLst>
              <a:ext uri="{FF2B5EF4-FFF2-40B4-BE49-F238E27FC236}">
                <a16:creationId xmlns:a16="http://schemas.microsoft.com/office/drawing/2014/main" id="{6B93CF37-ADB0-4C5F-8E43-70FA13FDEE5D}"/>
              </a:ext>
            </a:extLst>
          </p:cNvPr>
          <p:cNvSpPr>
            <a:spLocks noGrp="1" noRot="1" noChangeAspect="1"/>
          </p:cNvSpPr>
          <p:nvPr>
            <p:ph type="sldImg" idx="2"/>
          </p:nvPr>
        </p:nvSpPr>
        <p:spPr>
          <a:xfrm>
            <a:off x="2003425" y="406400"/>
            <a:ext cx="2997200" cy="1685925"/>
          </a:xfrm>
          <a:prstGeom prst="rect">
            <a:avLst/>
          </a:prstGeom>
          <a:noFill/>
          <a:ln w="12700">
            <a:solidFill>
              <a:prstClr val="black"/>
            </a:solidFill>
          </a:ln>
        </p:spPr>
        <p:txBody>
          <a:bodyPr vert="horz" lIns="91394" tIns="45697" rIns="91394" bIns="45697" rtlCol="0" anchor="ctr"/>
          <a:lstStyle/>
          <a:p>
            <a:endParaRPr lang="en-SG" dirty="0"/>
          </a:p>
        </p:txBody>
      </p:sp>
      <p:sp>
        <p:nvSpPr>
          <p:cNvPr id="15" name="Header Placeholder 1">
            <a:extLst>
              <a:ext uri="{FF2B5EF4-FFF2-40B4-BE49-F238E27FC236}">
                <a16:creationId xmlns:a16="http://schemas.microsoft.com/office/drawing/2014/main" id="{F73517A7-3393-4B0E-AA02-303659BD9F4C}"/>
              </a:ext>
            </a:extLst>
          </p:cNvPr>
          <p:cNvSpPr>
            <a:spLocks noGrp="1"/>
          </p:cNvSpPr>
          <p:nvPr>
            <p:ph type="hdr" sz="quarter"/>
          </p:nvPr>
        </p:nvSpPr>
        <p:spPr>
          <a:xfrm>
            <a:off x="168836" y="55574"/>
            <a:ext cx="5334159" cy="305628"/>
          </a:xfrm>
          <a:prstGeom prst="rect">
            <a:avLst/>
          </a:prstGeom>
        </p:spPr>
        <p:txBody>
          <a:bodyPr vert="horz" lIns="91394" tIns="45697" rIns="91394" bIns="45697" rtlCol="0" anchor="ctr"/>
          <a:lstStyle>
            <a:lvl1pPr algn="l">
              <a:defRPr sz="1000"/>
            </a:lvl1pPr>
          </a:lstStyle>
          <a:p>
            <a:r>
              <a:rPr lang="en-SG" dirty="0"/>
              <a:t>ACCT101 – Financial Accounting</a:t>
            </a:r>
            <a:endParaRPr lang="en-SG" b="1" dirty="0"/>
          </a:p>
        </p:txBody>
      </p:sp>
      <p:sp>
        <p:nvSpPr>
          <p:cNvPr id="16" name="Date Placeholder 2">
            <a:extLst>
              <a:ext uri="{FF2B5EF4-FFF2-40B4-BE49-F238E27FC236}">
                <a16:creationId xmlns:a16="http://schemas.microsoft.com/office/drawing/2014/main" id="{C089A038-B0D7-4672-9E26-190119FFBF6D}"/>
              </a:ext>
            </a:extLst>
          </p:cNvPr>
          <p:cNvSpPr>
            <a:spLocks noGrp="1"/>
          </p:cNvSpPr>
          <p:nvPr>
            <p:ph type="dt" idx="1"/>
          </p:nvPr>
        </p:nvSpPr>
        <p:spPr>
          <a:xfrm>
            <a:off x="5613794" y="55574"/>
            <a:ext cx="1281112" cy="305628"/>
          </a:xfrm>
          <a:prstGeom prst="rect">
            <a:avLst/>
          </a:prstGeom>
        </p:spPr>
        <p:txBody>
          <a:bodyPr vert="horz" lIns="91394" tIns="45697" rIns="91394" bIns="45697" rtlCol="0" anchor="ctr"/>
          <a:lstStyle>
            <a:lvl1pPr algn="r">
              <a:defRPr sz="1000"/>
            </a:lvl1pPr>
          </a:lstStyle>
          <a:p>
            <a:fld id="{609C80DF-D147-4D02-A5B2-6CD6D2C4EC71}" type="datetime1">
              <a:rPr lang="en-SG" smtClean="0"/>
              <a:t>2/9/2023</a:t>
            </a:fld>
            <a:endParaRPr lang="en-SG" dirty="0"/>
          </a:p>
        </p:txBody>
      </p:sp>
      <p:sp>
        <p:nvSpPr>
          <p:cNvPr id="17" name="Notes Placeholder 4">
            <a:extLst>
              <a:ext uri="{FF2B5EF4-FFF2-40B4-BE49-F238E27FC236}">
                <a16:creationId xmlns:a16="http://schemas.microsoft.com/office/drawing/2014/main" id="{3D3D689D-10AE-4D37-8F98-5709053746C8}"/>
              </a:ext>
            </a:extLst>
          </p:cNvPr>
          <p:cNvSpPr>
            <a:spLocks noGrp="1"/>
          </p:cNvSpPr>
          <p:nvPr>
            <p:ph type="body" sz="quarter" idx="3"/>
          </p:nvPr>
        </p:nvSpPr>
        <p:spPr>
          <a:xfrm>
            <a:off x="700406" y="2194499"/>
            <a:ext cx="5638127" cy="6603504"/>
          </a:xfrm>
          <a:prstGeom prst="rect">
            <a:avLst/>
          </a:prstGeom>
        </p:spPr>
        <p:txBody>
          <a:bodyPr vert="horz" lIns="91394" tIns="45697" rIns="91394" bIns="45697" rtlCol="0"/>
          <a:lstStyle/>
          <a:p>
            <a:pPr lvl="0"/>
            <a:r>
              <a:rPr lang="en-SG" noProof="0" dirty="0"/>
              <a:t>Click to edit Master text styles</a:t>
            </a:r>
          </a:p>
          <a:p>
            <a:pPr lvl="1"/>
            <a:r>
              <a:rPr lang="en-SG" noProof="0" dirty="0"/>
              <a:t>Second level</a:t>
            </a:r>
          </a:p>
          <a:p>
            <a:pPr lvl="2"/>
            <a:r>
              <a:rPr lang="en-SG" noProof="0" dirty="0"/>
              <a:t>Third level</a:t>
            </a:r>
          </a:p>
          <a:p>
            <a:pPr lvl="3"/>
            <a:r>
              <a:rPr lang="en-SG" noProof="0" dirty="0"/>
              <a:t>Fourth level</a:t>
            </a:r>
          </a:p>
          <a:p>
            <a:pPr lvl="4"/>
            <a:r>
              <a:rPr lang="en-SG" noProof="0" dirty="0"/>
              <a:t>Fifth level</a:t>
            </a:r>
          </a:p>
        </p:txBody>
      </p:sp>
      <p:sp>
        <p:nvSpPr>
          <p:cNvPr id="18" name="Footer Placeholder 5">
            <a:extLst>
              <a:ext uri="{FF2B5EF4-FFF2-40B4-BE49-F238E27FC236}">
                <a16:creationId xmlns:a16="http://schemas.microsoft.com/office/drawing/2014/main" id="{63A1603F-46B4-404A-B980-9CD110FA8288}"/>
              </a:ext>
            </a:extLst>
          </p:cNvPr>
          <p:cNvSpPr>
            <a:spLocks noGrp="1"/>
          </p:cNvSpPr>
          <p:nvPr>
            <p:ph type="ftr" sz="quarter" idx="4"/>
          </p:nvPr>
        </p:nvSpPr>
        <p:spPr>
          <a:xfrm>
            <a:off x="168836" y="8882914"/>
            <a:ext cx="5172116" cy="350481"/>
          </a:xfrm>
          <a:prstGeom prst="rect">
            <a:avLst/>
          </a:prstGeom>
        </p:spPr>
        <p:txBody>
          <a:bodyPr vert="horz" lIns="91394" tIns="45697" rIns="91394" bIns="45697" rtlCol="0" anchor="b"/>
          <a:lstStyle>
            <a:lvl1pPr algn="l">
              <a:defRPr sz="1000"/>
            </a:lvl1pPr>
          </a:lstStyle>
          <a:p>
            <a:r>
              <a:rPr lang="en-SG" dirty="0"/>
              <a:t>Sustainability Reporting</a:t>
            </a:r>
          </a:p>
        </p:txBody>
      </p:sp>
      <p:sp>
        <p:nvSpPr>
          <p:cNvPr id="19" name="Slide Number Placeholder 6">
            <a:extLst>
              <a:ext uri="{FF2B5EF4-FFF2-40B4-BE49-F238E27FC236}">
                <a16:creationId xmlns:a16="http://schemas.microsoft.com/office/drawing/2014/main" id="{6C962516-34C1-478E-87E9-2F668FE06A17}"/>
              </a:ext>
            </a:extLst>
          </p:cNvPr>
          <p:cNvSpPr>
            <a:spLocks noGrp="1"/>
          </p:cNvSpPr>
          <p:nvPr>
            <p:ph type="sldNum" sz="quarter" idx="5"/>
          </p:nvPr>
        </p:nvSpPr>
        <p:spPr>
          <a:xfrm>
            <a:off x="5613793" y="8882913"/>
            <a:ext cx="1281113" cy="350481"/>
          </a:xfrm>
          <a:prstGeom prst="rect">
            <a:avLst/>
          </a:prstGeom>
        </p:spPr>
        <p:txBody>
          <a:bodyPr vert="horz" lIns="91394" tIns="45697" rIns="91394" bIns="45697" rtlCol="0" anchor="b"/>
          <a:lstStyle>
            <a:lvl1pPr algn="r">
              <a:defRPr sz="1000"/>
            </a:lvl1pPr>
          </a:lstStyle>
          <a:p>
            <a:r>
              <a:rPr lang="en-SG" dirty="0"/>
              <a:t>Seminar 6-</a:t>
            </a:r>
            <a:fld id="{297A8CB4-5E3E-451D-87A2-077AE363B791}" type="slidenum">
              <a:rPr lang="en-SG" smtClean="0"/>
              <a:pPr/>
              <a:t>‹#›</a:t>
            </a:fld>
            <a:endParaRPr lang="en-SG" dirty="0"/>
          </a:p>
        </p:txBody>
      </p:sp>
    </p:spTree>
    <p:extLst>
      <p:ext uri="{BB962C8B-B14F-4D97-AF65-F5344CB8AC3E}">
        <p14:creationId xmlns:p14="http://schemas.microsoft.com/office/powerpoint/2010/main" val="3550249198"/>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srwire.com/press_releases/771406-esg-vs-csr-whats-difference-and-why-does-it-matter"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youtu.be/PZjIyeIUCzI" TargetMode="External"/><Relationship Id="rId4" Type="http://schemas.openxmlformats.org/officeDocument/2006/relationships/hyperlink" Target="https://youtu.be/e7S8jWh6AEs"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sgx.com/regulation/sustainability-reportin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acra.gov.sg/news-events/news-details/id/736"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straitstimes.com/business/invest/what-new-esg-approach-double-materiality-means-and-why-jpmorgan-is-a-fan"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youtu.be/e7S8jWh6AE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ifac.org/knowledge-gateway/preparing-future-ready-professionals/publications/understanding-value-creation"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youtu.be/u_Urrn4HiEU"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tca2f.org/wp-content/uploads/2022/03/TCA_Agrifood_Handbook.pdf" TargetMode="External"/><Relationship Id="rId5" Type="http://schemas.openxmlformats.org/officeDocument/2006/relationships/hyperlink" Target="https://www.eea.europa.eu/help/glossary/eea-glossary/full-cost-accounting" TargetMode="External"/><Relationship Id="rId4" Type="http://schemas.openxmlformats.org/officeDocument/2006/relationships/hyperlink" Target="https://tca2f.or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youtu.be/cBxN9E5f7pc"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s://www.aseanstats.org/wp-content/uploads/2022/11/The-2022-ASEAN-SDG-Snapshot-Report-b.pdf" TargetMode="External"/><Relationship Id="rId4" Type="http://schemas.openxmlformats.org/officeDocument/2006/relationships/hyperlink" Target="https://www.singstat.gov.sg/find-data/sdg"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towardszerowaste.gov.sg/circular-economy/"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nea.gov.sg/our-services/waste-management/disposable-carrier-bag-charge"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nationalgrid.com/stories/energy-explained/what-are-scope-1-2-3-carbon-emissions"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youtu.be/bsd1IT7ySf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srwire.com/press_releases/771406-esg-vs-csr-whats-difference-and-why-does-it-matter"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acra.gov.sg/news-events/news-details/id/736"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From SG Code of Corporate Governance 2018 (amended 2023) – Introduction</a:t>
            </a:r>
          </a:p>
          <a:p>
            <a:endParaRPr lang="en-SG" dirty="0"/>
          </a:p>
          <a:p>
            <a:pPr marL="228600" indent="-228600">
              <a:buAutoNum type="arabicPeriod"/>
            </a:pPr>
            <a:r>
              <a:rPr lang="en-US" dirty="0"/>
              <a:t>Corporate governance refers to having the appropriate people, processes and structures to direct and manage the business and affairs of the company to enhance long-term shareholder value, whilst taking into account the interests of other stakeholders. </a:t>
            </a:r>
            <a:r>
              <a:rPr lang="en-US" b="1" dirty="0"/>
              <a:t>Companies that embrace the tenets of good governance, including accountability, transparency and sustainability, are more likely to engender investor confidence and achieve long-term sustainable business performance</a:t>
            </a:r>
            <a:r>
              <a:rPr lang="en-US" dirty="0"/>
              <a:t>.</a:t>
            </a:r>
          </a:p>
          <a:p>
            <a:pPr marL="228600" indent="-228600">
              <a:buAutoNum type="arabicPeriod"/>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As non-experts in sustainability reporting, the best we can do is to encourage our students to think!  Why report, what are the challenges of reporting and what are the benefits.  Do the Benefits outweigh the Challenges, in the long-term, YES!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Pre-seminar reading (this is the only thing I ask my students to read.  My students also have to read/comment on a Sustainability Report for an SGX company as part of their team project.</a:t>
            </a:r>
          </a:p>
          <a:p>
            <a:pPr marL="0" marR="0" lvl="0" indent="0" algn="l" defTabSz="914400" rtl="0" eaLnBrk="1" fontAlgn="auto" latinLnBrk="0" hangingPunct="1">
              <a:lnSpc>
                <a:spcPct val="100000"/>
              </a:lnSpc>
              <a:spcBef>
                <a:spcPts val="0"/>
              </a:spcBef>
              <a:spcAft>
                <a:spcPts val="0"/>
              </a:spcAft>
              <a:buClrTx/>
              <a:buSzTx/>
              <a:buFontTx/>
              <a:buNone/>
              <a:tabLst/>
              <a:defRPr/>
            </a:pPr>
            <a:r>
              <a:rPr lang="en-SG" sz="12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https://www.csrwire.com/press_releases/771406-esg-vs-csr-whats-difference-and-why-does-it-matter</a:t>
            </a:r>
            <a:endParaRPr lang="en-SG"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pPr marL="0" marR="0" lvl="0" indent="0" algn="l" defTabSz="914400" rtl="0" eaLnBrk="1" fontAlgn="auto" latinLnBrk="0" hangingPunct="1">
              <a:lnSpc>
                <a:spcPct val="100000"/>
              </a:lnSpc>
              <a:spcBef>
                <a:spcPts val="0"/>
              </a:spcBef>
              <a:spcAft>
                <a:spcPts val="0"/>
              </a:spcAft>
              <a:buClrTx/>
              <a:buSzTx/>
              <a:buFontTx/>
              <a:buNone/>
              <a:tabLst/>
              <a:defRPr/>
            </a:pPr>
            <a:r>
              <a:rPr lang="en-SG" b="1" dirty="0"/>
              <a:t>For my activities: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I ask students to watch these clips as part of preparing for the class.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r>
              <a:rPr lang="en-SG" dirty="0">
                <a:hlinkClick r:id="rId4"/>
              </a:rPr>
              <a:t>https://youtu.be/e7S8jWh6AEs</a:t>
            </a:r>
            <a:r>
              <a:rPr lang="en-SG" dirty="0"/>
              <a:t> The Paradox of Value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pPr marL="0" marR="0" lvl="0" indent="0" algn="l" defTabSz="914400" rtl="0" eaLnBrk="1" fontAlgn="auto" latinLnBrk="0" hangingPunct="1">
              <a:lnSpc>
                <a:spcPct val="100000"/>
              </a:lnSpc>
              <a:spcBef>
                <a:spcPts val="0"/>
              </a:spcBef>
              <a:spcAft>
                <a:spcPts val="0"/>
              </a:spcAft>
              <a:buClrTx/>
              <a:buSzTx/>
              <a:buFontTx/>
              <a:buNone/>
              <a:tabLst/>
              <a:defRPr/>
            </a:pPr>
            <a:r>
              <a:rPr lang="en-SG" dirty="0">
                <a:hlinkClick r:id="rId5"/>
              </a:rPr>
              <a:t>https://youtu.be/PZjIyeIUCzI</a:t>
            </a:r>
            <a:r>
              <a:rPr lang="en-SG" dirty="0"/>
              <a:t> </a:t>
            </a:r>
            <a:r>
              <a:rPr lang="en-US" dirty="0"/>
              <a:t>Proven Benefits of Sustainability Reporting</a:t>
            </a:r>
            <a:endParaRPr lang="en-SG"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SG" dirty="0"/>
          </a:p>
          <a:p>
            <a:pPr marL="228600" indent="-228600">
              <a:buAutoNum type="arabicPeriod"/>
            </a:pPr>
            <a:endParaRPr lang="en-SG" dirty="0"/>
          </a:p>
        </p:txBody>
      </p:sp>
      <p:sp>
        <p:nvSpPr>
          <p:cNvPr id="4" name="Header Placeholder 3"/>
          <p:cNvSpPr>
            <a:spLocks noGrp="1"/>
          </p:cNvSpPr>
          <p:nvPr>
            <p:ph type="hdr" sz="quarter"/>
          </p:nvPr>
        </p:nvSpPr>
        <p:spPr/>
        <p:txBody>
          <a:bodyPr/>
          <a:lstStyle/>
          <a:p>
            <a:r>
              <a:rPr lang="en-US" dirty="0"/>
              <a:t>ACCT101 – Financial Accounting</a:t>
            </a:r>
            <a:endParaRPr lang="en-SG" dirty="0"/>
          </a:p>
        </p:txBody>
      </p:sp>
      <p:sp>
        <p:nvSpPr>
          <p:cNvPr id="5" name="Date Placeholder 4"/>
          <p:cNvSpPr>
            <a:spLocks noGrp="1"/>
          </p:cNvSpPr>
          <p:nvPr>
            <p:ph type="dt" idx="1"/>
          </p:nvPr>
        </p:nvSpPr>
        <p:spPr/>
        <p:txBody>
          <a:bodyPr/>
          <a:lstStyle/>
          <a:p>
            <a:fld id="{82ED7C68-2497-4FA0-AD44-91EA561E2E0D}" type="datetime1">
              <a:rPr lang="en-SG" smtClean="0"/>
              <a:t>2/9/2023</a:t>
            </a:fld>
            <a:endParaRPr lang="en-SG" dirty="0"/>
          </a:p>
        </p:txBody>
      </p:sp>
      <p:sp>
        <p:nvSpPr>
          <p:cNvPr id="7" name="Slide Number Placeholder 6">
            <a:extLst>
              <a:ext uri="{FF2B5EF4-FFF2-40B4-BE49-F238E27FC236}">
                <a16:creationId xmlns:a16="http://schemas.microsoft.com/office/drawing/2014/main" id="{E0762712-E619-46E2-85FB-80E38B52A50D}"/>
              </a:ext>
            </a:extLst>
          </p:cNvPr>
          <p:cNvSpPr>
            <a:spLocks noGrp="1"/>
          </p:cNvSpPr>
          <p:nvPr>
            <p:ph type="sldNum" sz="quarter" idx="5"/>
          </p:nvPr>
        </p:nvSpPr>
        <p:spPr/>
        <p:txBody>
          <a:bodyPr/>
          <a:lstStyle/>
          <a:p>
            <a:r>
              <a:rPr lang="en-SG" dirty="0"/>
              <a:t>Seminar 6-</a:t>
            </a:r>
            <a:fld id="{0FBB9511-ED55-492B-885B-4CD87A20F8AF}" type="slidenum">
              <a:rPr lang="en-SG" smtClean="0"/>
              <a:pPr/>
              <a:t>1</a:t>
            </a:fld>
            <a:endParaRPr lang="en-SG" dirty="0"/>
          </a:p>
        </p:txBody>
      </p:sp>
      <p:sp>
        <p:nvSpPr>
          <p:cNvPr id="8" name="Footer Placeholder 7">
            <a:extLst>
              <a:ext uri="{FF2B5EF4-FFF2-40B4-BE49-F238E27FC236}">
                <a16:creationId xmlns:a16="http://schemas.microsoft.com/office/drawing/2014/main" id="{A612B2B8-1394-3541-C125-387D253D543C}"/>
              </a:ext>
            </a:extLst>
          </p:cNvPr>
          <p:cNvSpPr>
            <a:spLocks noGrp="1"/>
          </p:cNvSpPr>
          <p:nvPr>
            <p:ph type="ftr" sz="quarter" idx="4"/>
          </p:nvPr>
        </p:nvSpPr>
        <p:spPr/>
        <p:txBody>
          <a:bodyPr/>
          <a:lstStyle/>
          <a:p>
            <a:r>
              <a:rPr lang="en-SG" dirty="0"/>
              <a:t>Sustainability Reporting</a:t>
            </a:r>
          </a:p>
        </p:txBody>
      </p:sp>
    </p:spTree>
    <p:extLst>
      <p:ext uri="{BB962C8B-B14F-4D97-AF65-F5344CB8AC3E}">
        <p14:creationId xmlns:p14="http://schemas.microsoft.com/office/powerpoint/2010/main" val="214984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1">
            <a:extLst>
              <a:ext uri="{FF2B5EF4-FFF2-40B4-BE49-F238E27FC236}">
                <a16:creationId xmlns:a16="http://schemas.microsoft.com/office/drawing/2014/main" id="{6D81664F-505D-4880-93F7-C4DC83D9E413}"/>
              </a:ext>
            </a:extLst>
          </p:cNvPr>
          <p:cNvSpPr>
            <a:spLocks noGrp="1"/>
          </p:cNvSpPr>
          <p:nvPr>
            <p:ph type="dt" idx="1"/>
          </p:nvPr>
        </p:nvSpPr>
        <p:spPr/>
        <p:txBody>
          <a:bodyPr/>
          <a:lstStyle/>
          <a:p>
            <a:fld id="{8439E1CE-7B5F-4475-BAE3-66FF3054E583}" type="datetime1">
              <a:rPr lang="en-SG" smtClean="0"/>
              <a:t>2/9/2023</a:t>
            </a:fld>
            <a:endParaRPr lang="en-SG" dirty="0"/>
          </a:p>
        </p:txBody>
      </p:sp>
      <p:sp>
        <p:nvSpPr>
          <p:cNvPr id="13" name="Footer Placeholder 12">
            <a:extLst>
              <a:ext uri="{FF2B5EF4-FFF2-40B4-BE49-F238E27FC236}">
                <a16:creationId xmlns:a16="http://schemas.microsoft.com/office/drawing/2014/main" id="{928FE253-0FDD-48E5-9682-17DC396ED993}"/>
              </a:ext>
            </a:extLst>
          </p:cNvPr>
          <p:cNvSpPr>
            <a:spLocks noGrp="1"/>
          </p:cNvSpPr>
          <p:nvPr>
            <p:ph type="ftr" sz="quarter" idx="4"/>
          </p:nvPr>
        </p:nvSpPr>
        <p:spPr/>
        <p:txBody>
          <a:bodyPr/>
          <a:lstStyle/>
          <a:p>
            <a:r>
              <a:rPr lang="en-SG" dirty="0"/>
              <a:t>Sustainability Reporting</a:t>
            </a:r>
          </a:p>
        </p:txBody>
      </p:sp>
      <p:sp>
        <p:nvSpPr>
          <p:cNvPr id="14" name="Slide Number Placeholder 13">
            <a:extLst>
              <a:ext uri="{FF2B5EF4-FFF2-40B4-BE49-F238E27FC236}">
                <a16:creationId xmlns:a16="http://schemas.microsoft.com/office/drawing/2014/main" id="{E52116F1-3B3C-4337-BDB7-A24404390FA1}"/>
              </a:ext>
            </a:extLst>
          </p:cNvPr>
          <p:cNvSpPr>
            <a:spLocks noGrp="1"/>
          </p:cNvSpPr>
          <p:nvPr>
            <p:ph type="sldNum" sz="quarter" idx="5"/>
          </p:nvPr>
        </p:nvSpPr>
        <p:spPr/>
        <p:txBody>
          <a:bodyPr/>
          <a:lstStyle/>
          <a:p>
            <a:r>
              <a:rPr lang="en-SG" dirty="0"/>
              <a:t>Seminar 6-</a:t>
            </a:r>
            <a:fld id="{297A8CB4-5E3E-451D-87A2-077AE363B791}" type="slidenum">
              <a:rPr lang="en-SG" smtClean="0"/>
              <a:pPr/>
              <a:t>10</a:t>
            </a:fld>
            <a:endParaRPr lang="en-SG" dirty="0"/>
          </a:p>
        </p:txBody>
      </p:sp>
      <p:sp>
        <p:nvSpPr>
          <p:cNvPr id="15" name="Header Placeholder 14">
            <a:extLst>
              <a:ext uri="{FF2B5EF4-FFF2-40B4-BE49-F238E27FC236}">
                <a16:creationId xmlns:a16="http://schemas.microsoft.com/office/drawing/2014/main" id="{4BC6B356-3177-44A1-AD8D-1BF50E9B48AF}"/>
              </a:ext>
            </a:extLst>
          </p:cNvPr>
          <p:cNvSpPr>
            <a:spLocks noGrp="1"/>
          </p:cNvSpPr>
          <p:nvPr>
            <p:ph type="hdr" sz="quarter"/>
          </p:nvPr>
        </p:nvSpPr>
        <p:spPr/>
        <p:txBody>
          <a:bodyPr/>
          <a:lstStyle/>
          <a:p>
            <a:r>
              <a:rPr lang="en-US" noProof="0" dirty="0"/>
              <a:t>ACCT101 – Financial Accounting</a:t>
            </a:r>
            <a:endParaRPr lang="en-SG" noProof="0" dirty="0"/>
          </a:p>
        </p:txBody>
      </p:sp>
      <p:sp>
        <p:nvSpPr>
          <p:cNvPr id="20" name="Slide Image Placeholder 19">
            <a:extLst>
              <a:ext uri="{FF2B5EF4-FFF2-40B4-BE49-F238E27FC236}">
                <a16:creationId xmlns:a16="http://schemas.microsoft.com/office/drawing/2014/main" id="{DB26A23B-7B62-4C25-9711-191BB601829C}"/>
              </a:ext>
            </a:extLst>
          </p:cNvPr>
          <p:cNvSpPr>
            <a:spLocks noGrp="1" noRot="1" noChangeAspect="1"/>
          </p:cNvSpPr>
          <p:nvPr>
            <p:ph type="sldImg"/>
          </p:nvPr>
        </p:nvSpPr>
        <p:spPr/>
      </p:sp>
      <p:sp>
        <p:nvSpPr>
          <p:cNvPr id="21" name="Notes Placeholder 20">
            <a:extLst>
              <a:ext uri="{FF2B5EF4-FFF2-40B4-BE49-F238E27FC236}">
                <a16:creationId xmlns:a16="http://schemas.microsoft.com/office/drawing/2014/main" id="{65B03FF6-0E98-4B52-8638-54D983D05429}"/>
              </a:ext>
            </a:extLst>
          </p:cNvPr>
          <p:cNvSpPr>
            <a:spLocks noGrp="1"/>
          </p:cNvSpPr>
          <p:nvPr>
            <p:ph type="body" idx="1"/>
          </p:nvPr>
        </p:nvSpPr>
        <p:spPr/>
        <p:txBody>
          <a:bodyPr/>
          <a:lstStyle/>
          <a:p>
            <a:r>
              <a:rPr lang="en-SG" dirty="0"/>
              <a:t>In addition to signing up to the UN’s Sustainable Development Goals, Singapore requires all SGX listed companies to publish a Sustainability Report annually</a:t>
            </a:r>
            <a:r>
              <a:rPr lang="en-US" dirty="0"/>
              <a:t>, regardless of whether they are Mainboard or Catalist.</a:t>
            </a:r>
          </a:p>
          <a:p>
            <a:endParaRPr lang="en-US" dirty="0"/>
          </a:p>
          <a:p>
            <a:r>
              <a:rPr lang="en-US" b="1" dirty="0"/>
              <a:t>SR </a:t>
            </a:r>
            <a:r>
              <a:rPr lang="en-US" dirty="0"/>
              <a:t>refers to the public disclosure of a company's practices in environmental, social and governance, or ESG areas. Annual </a:t>
            </a:r>
            <a:r>
              <a:rPr lang="en-US" b="1" dirty="0"/>
              <a:t>sustainability reporting</a:t>
            </a:r>
            <a:r>
              <a:rPr lang="en-US" dirty="0"/>
              <a:t> became mandatory on a "comply or explain" basis for companies on the </a:t>
            </a:r>
            <a:r>
              <a:rPr lang="en-US" b="1" dirty="0"/>
              <a:t>Singapore</a:t>
            </a:r>
            <a:r>
              <a:rPr lang="en-US" dirty="0"/>
              <a:t> Exchange in June 2016.  </a:t>
            </a:r>
            <a:r>
              <a:rPr lang="en-US" b="1" dirty="0">
                <a:solidFill>
                  <a:srgbClr val="FF0000"/>
                </a:solidFill>
              </a:rPr>
              <a:t>However, SGX has moved to a compulsory sustainability reporting regime as of 2023. </a:t>
            </a:r>
          </a:p>
          <a:p>
            <a:endParaRPr lang="en-US" dirty="0"/>
          </a:p>
          <a:p>
            <a:r>
              <a:rPr lang="en-US" b="1" dirty="0"/>
              <a:t>SR complements the financial reporting of listed issuers</a:t>
            </a:r>
            <a:r>
              <a:rPr lang="en-US" dirty="0"/>
              <a:t>. Statements of financial position and comprehensive income provide a snapshot of the present and an account of the past year, while sustainability reports of ESG factors show the risks and opportunities within sight, managed for future returns. Taken together, the combined financial and sustainability reports enable a better assessment of the issuer’s financial prospects and quality of management.  Decision-usefulness for users of GPFS.</a:t>
            </a:r>
          </a:p>
          <a:p>
            <a:endParaRPr lang="en-US" dirty="0"/>
          </a:p>
          <a:p>
            <a:r>
              <a:rPr lang="en-US" dirty="0"/>
              <a:t>With the effects of climate change becoming increasingly pronounced, the call globally for efforts to combat climate change has grown exponentially and with a new urgency. SGX has introduced a phased approach to mandatory climate reporting based on the recommendations of the Task Force on Climate-related Financial Disclosures (TCFD)</a:t>
            </a:r>
          </a:p>
          <a:p>
            <a:endParaRPr lang="en-US" dirty="0"/>
          </a:p>
          <a:p>
            <a:r>
              <a:rPr lang="en-US" dirty="0"/>
              <a:t>See the link below for more details.</a:t>
            </a:r>
          </a:p>
          <a:p>
            <a:r>
              <a:rPr lang="en-SG" dirty="0">
                <a:hlinkClick r:id="rId3"/>
              </a:rPr>
              <a:t>https://www.sgx.com/regulation/sustainability-reporting</a:t>
            </a:r>
            <a:endParaRPr lang="en-SG" dirty="0"/>
          </a:p>
          <a:p>
            <a:endParaRPr lang="en-SG" dirty="0"/>
          </a:p>
        </p:txBody>
      </p:sp>
    </p:spTree>
    <p:extLst>
      <p:ext uri="{BB962C8B-B14F-4D97-AF65-F5344CB8AC3E}">
        <p14:creationId xmlns:p14="http://schemas.microsoft.com/office/powerpoint/2010/main" val="3138837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solidFill>
                  <a:srgbClr val="954F72"/>
                </a:solidFill>
                <a:hlinkClick r:id="rId3">
                  <a:extLst>
                    <a:ext uri="{A12FA001-AC4F-418D-AE19-62706E023703}">
                      <ahyp:hlinkClr xmlns:ahyp="http://schemas.microsoft.com/office/drawing/2018/hyperlinkcolor" val="tx"/>
                    </a:ext>
                  </a:extLst>
                </a:hlinkClick>
              </a:rPr>
              <a:t>https://www.acra.gov.sg/news-events/news-details/id/</a:t>
            </a:r>
            <a:r>
              <a:rPr lang="en-SG" dirty="0">
                <a:solidFill>
                  <a:srgbClr val="0070C0"/>
                </a:solidFill>
                <a:hlinkClick r:id="rId3">
                  <a:extLst>
                    <a:ext uri="{A12FA001-AC4F-418D-AE19-62706E023703}">
                      <ahyp:hlinkClr xmlns:ahyp="http://schemas.microsoft.com/office/drawing/2018/hyperlinkcolor" val="tx"/>
                    </a:ext>
                  </a:extLst>
                </a:hlinkClick>
              </a:rPr>
              <a:t>736</a:t>
            </a:r>
            <a:r>
              <a:rPr lang="en-SG" dirty="0">
                <a:solidFill>
                  <a:srgbClr val="0070C0"/>
                </a:solidFill>
              </a:rPr>
              <a:t> </a:t>
            </a:r>
          </a:p>
          <a:p>
            <a:endParaRPr lang="en-SG" dirty="0"/>
          </a:p>
          <a:p>
            <a:r>
              <a:rPr lang="en-SG" dirty="0"/>
              <a:t>Taken from the Straits Times, originally published by Bloomberg</a:t>
            </a:r>
          </a:p>
          <a:p>
            <a:r>
              <a:rPr lang="en-SG" dirty="0">
                <a:hlinkClick r:id="rId4"/>
              </a:rPr>
              <a:t>https://www.straitstimes.com/business/invest/what-new-esg-approach-double-materiality-means-and-why-jpmorgan-is-a-fan</a:t>
            </a:r>
            <a:endParaRPr lang="en-SG" dirty="0"/>
          </a:p>
          <a:p>
            <a:endParaRPr lang="en-SG" dirty="0"/>
          </a:p>
          <a:p>
            <a:r>
              <a:rPr lang="en-US" b="1" i="1" dirty="0"/>
              <a:t>1. What is materiality?</a:t>
            </a:r>
          </a:p>
          <a:p>
            <a:r>
              <a:rPr lang="en-US" i="1" dirty="0"/>
              <a:t>At the basic level, it is an accounting principle, referring to something that may have an impact on – be material to – how a company performs.</a:t>
            </a:r>
          </a:p>
          <a:p>
            <a:endParaRPr lang="en-US" i="1" dirty="0"/>
          </a:p>
          <a:p>
            <a:r>
              <a:rPr lang="en-US" i="1" dirty="0"/>
              <a:t>A material risk can threaten targets or goals – something of keen interest to investors. In the context of ESG, this is known as single materiality and means mainly ESG factors that may pose a threat or opportunity to a business and its bottom line, such as extreme weather.  It does not tell you anything about how “green” a company’s business practices are, but rather how vulnerable its earnings may be to ESG risks. </a:t>
            </a:r>
          </a:p>
          <a:p>
            <a:endParaRPr lang="en-US" i="1" dirty="0"/>
          </a:p>
          <a:p>
            <a:r>
              <a:rPr lang="en-US" b="1" i="1" dirty="0"/>
              <a:t>2. What is ‘double materiality’?</a:t>
            </a:r>
          </a:p>
          <a:p>
            <a:r>
              <a:rPr lang="en-US" i="1" dirty="0"/>
              <a:t>That is where greenness comes in. “Double materiality” adds the risks a company’s activities pose to the environment and society to those that it potentially faces internally.  How such things should be accounted for in corporate reports remains the subject of intense debate. For now, reports vary wildly, making it hard for investors to compare one company or fund with another and make informed decisions.</a:t>
            </a:r>
            <a:endParaRPr lang="en-SG" i="1" dirty="0"/>
          </a:p>
        </p:txBody>
      </p:sp>
      <p:sp>
        <p:nvSpPr>
          <p:cNvPr id="4" name="Header Placeholder 3"/>
          <p:cNvSpPr>
            <a:spLocks noGrp="1"/>
          </p:cNvSpPr>
          <p:nvPr>
            <p:ph type="hdr" sz="quarter"/>
          </p:nvPr>
        </p:nvSpPr>
        <p:spPr/>
        <p:txBody>
          <a:bodyPr/>
          <a:lstStyle/>
          <a:p>
            <a:r>
              <a:rPr lang="en-SG" dirty="0"/>
              <a:t>ACCT101 – Financial Accounting</a:t>
            </a:r>
            <a:endParaRPr lang="en-SG" b="1" dirty="0"/>
          </a:p>
        </p:txBody>
      </p:sp>
      <p:sp>
        <p:nvSpPr>
          <p:cNvPr id="5" name="Date Placeholder 4"/>
          <p:cNvSpPr>
            <a:spLocks noGrp="1"/>
          </p:cNvSpPr>
          <p:nvPr>
            <p:ph type="dt" idx="1"/>
          </p:nvPr>
        </p:nvSpPr>
        <p:spPr/>
        <p:txBody>
          <a:bodyPr/>
          <a:lstStyle/>
          <a:p>
            <a:fld id="{D7ED7F0A-8924-460C-8555-9ACFAC793476}" type="datetime1">
              <a:rPr lang="en-SG" smtClean="0"/>
              <a:t>2/9/2023</a:t>
            </a:fld>
            <a:endParaRPr lang="en-SG" dirty="0"/>
          </a:p>
        </p:txBody>
      </p:sp>
      <p:sp>
        <p:nvSpPr>
          <p:cNvPr id="6" name="Footer Placeholder 5"/>
          <p:cNvSpPr>
            <a:spLocks noGrp="1"/>
          </p:cNvSpPr>
          <p:nvPr>
            <p:ph type="ftr" sz="quarter" idx="4"/>
          </p:nvPr>
        </p:nvSpPr>
        <p:spPr/>
        <p:txBody>
          <a:bodyPr/>
          <a:lstStyle/>
          <a:p>
            <a:r>
              <a:rPr lang="en-SG" dirty="0"/>
              <a:t>Sustainability Reporting</a:t>
            </a:r>
          </a:p>
        </p:txBody>
      </p:sp>
      <p:sp>
        <p:nvSpPr>
          <p:cNvPr id="7" name="Slide Number Placeholder 6"/>
          <p:cNvSpPr>
            <a:spLocks noGrp="1"/>
          </p:cNvSpPr>
          <p:nvPr>
            <p:ph type="sldNum" sz="quarter" idx="5"/>
          </p:nvPr>
        </p:nvSpPr>
        <p:spPr/>
        <p:txBody>
          <a:bodyPr/>
          <a:lstStyle/>
          <a:p>
            <a:r>
              <a:rPr lang="en-SG" dirty="0"/>
              <a:t>Seminar 6-</a:t>
            </a:r>
            <a:fld id="{297A8CB4-5E3E-451D-87A2-077AE363B791}" type="slidenum">
              <a:rPr lang="en-SG" smtClean="0"/>
              <a:pPr/>
              <a:t>11</a:t>
            </a:fld>
            <a:endParaRPr lang="en-SG" dirty="0"/>
          </a:p>
        </p:txBody>
      </p:sp>
    </p:spTree>
    <p:extLst>
      <p:ext uri="{BB962C8B-B14F-4D97-AF65-F5344CB8AC3E}">
        <p14:creationId xmlns:p14="http://schemas.microsoft.com/office/powerpoint/2010/main" val="2976452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Header Placeholder 3"/>
          <p:cNvSpPr>
            <a:spLocks noGrp="1"/>
          </p:cNvSpPr>
          <p:nvPr>
            <p:ph type="hdr" sz="quarter"/>
          </p:nvPr>
        </p:nvSpPr>
        <p:spPr/>
        <p:txBody>
          <a:bodyPr/>
          <a:lstStyle/>
          <a:p>
            <a:r>
              <a:rPr lang="en-SG" dirty="0"/>
              <a:t>ACCT101 – Financial Accounting</a:t>
            </a:r>
            <a:endParaRPr lang="en-SG" b="1" dirty="0"/>
          </a:p>
        </p:txBody>
      </p:sp>
      <p:sp>
        <p:nvSpPr>
          <p:cNvPr id="5" name="Date Placeholder 4"/>
          <p:cNvSpPr>
            <a:spLocks noGrp="1"/>
          </p:cNvSpPr>
          <p:nvPr>
            <p:ph type="dt" idx="1"/>
          </p:nvPr>
        </p:nvSpPr>
        <p:spPr/>
        <p:txBody>
          <a:bodyPr/>
          <a:lstStyle/>
          <a:p>
            <a:fld id="{B3A58B61-F047-447C-B889-0B9747DF12D4}" type="datetime1">
              <a:rPr lang="en-SG" smtClean="0"/>
              <a:t>2/9/2023</a:t>
            </a:fld>
            <a:endParaRPr lang="en-SG" dirty="0"/>
          </a:p>
        </p:txBody>
      </p:sp>
      <p:sp>
        <p:nvSpPr>
          <p:cNvPr id="6" name="Footer Placeholder 5"/>
          <p:cNvSpPr>
            <a:spLocks noGrp="1"/>
          </p:cNvSpPr>
          <p:nvPr>
            <p:ph type="ftr" sz="quarter" idx="4"/>
          </p:nvPr>
        </p:nvSpPr>
        <p:spPr/>
        <p:txBody>
          <a:bodyPr/>
          <a:lstStyle/>
          <a:p>
            <a:r>
              <a:rPr lang="en-SG" dirty="0"/>
              <a:t>Sustainability Reporting</a:t>
            </a:r>
          </a:p>
        </p:txBody>
      </p:sp>
      <p:sp>
        <p:nvSpPr>
          <p:cNvPr id="7" name="Slide Number Placeholder 6"/>
          <p:cNvSpPr>
            <a:spLocks noGrp="1"/>
          </p:cNvSpPr>
          <p:nvPr>
            <p:ph type="sldNum" sz="quarter" idx="5"/>
          </p:nvPr>
        </p:nvSpPr>
        <p:spPr/>
        <p:txBody>
          <a:bodyPr/>
          <a:lstStyle/>
          <a:p>
            <a:r>
              <a:rPr lang="en-SG" dirty="0"/>
              <a:t>Seminar 6-</a:t>
            </a:r>
            <a:fld id="{297A8CB4-5E3E-451D-87A2-077AE363B791}" type="slidenum">
              <a:rPr lang="en-SG" smtClean="0"/>
              <a:pPr/>
              <a:t>12</a:t>
            </a:fld>
            <a:endParaRPr lang="en-SG" dirty="0"/>
          </a:p>
        </p:txBody>
      </p:sp>
    </p:spTree>
    <p:extLst>
      <p:ext uri="{BB962C8B-B14F-4D97-AF65-F5344CB8AC3E}">
        <p14:creationId xmlns:p14="http://schemas.microsoft.com/office/powerpoint/2010/main" val="188174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From this slide, Stakeholder Engagement is critical – the material ESG factors are not what the company determines, but what the Stakeholders want the company to report on.  This is a time-consuming and costly process but be appropriately carried out if the company is to report correctly.</a:t>
            </a:r>
          </a:p>
        </p:txBody>
      </p:sp>
      <p:sp>
        <p:nvSpPr>
          <p:cNvPr id="4" name="Header Placeholder 3"/>
          <p:cNvSpPr>
            <a:spLocks noGrp="1"/>
          </p:cNvSpPr>
          <p:nvPr>
            <p:ph type="hdr" sz="quarter"/>
          </p:nvPr>
        </p:nvSpPr>
        <p:spPr/>
        <p:txBody>
          <a:bodyPr/>
          <a:lstStyle/>
          <a:p>
            <a:r>
              <a:rPr lang="en-SG" dirty="0"/>
              <a:t>ACCT101 – Financial Accounting</a:t>
            </a:r>
            <a:endParaRPr lang="en-SG" b="1" dirty="0"/>
          </a:p>
        </p:txBody>
      </p:sp>
      <p:sp>
        <p:nvSpPr>
          <p:cNvPr id="5" name="Date Placeholder 4"/>
          <p:cNvSpPr>
            <a:spLocks noGrp="1"/>
          </p:cNvSpPr>
          <p:nvPr>
            <p:ph type="dt" idx="1"/>
          </p:nvPr>
        </p:nvSpPr>
        <p:spPr/>
        <p:txBody>
          <a:bodyPr/>
          <a:lstStyle/>
          <a:p>
            <a:fld id="{8FEC65EE-D3E2-4DC0-B784-B0E8BBEBD6BC}" type="datetime1">
              <a:rPr lang="en-SG" smtClean="0"/>
              <a:t>2/9/2023</a:t>
            </a:fld>
            <a:endParaRPr lang="en-SG" dirty="0"/>
          </a:p>
        </p:txBody>
      </p:sp>
      <p:sp>
        <p:nvSpPr>
          <p:cNvPr id="6" name="Footer Placeholder 5"/>
          <p:cNvSpPr>
            <a:spLocks noGrp="1"/>
          </p:cNvSpPr>
          <p:nvPr>
            <p:ph type="ftr" sz="quarter" idx="4"/>
          </p:nvPr>
        </p:nvSpPr>
        <p:spPr/>
        <p:txBody>
          <a:bodyPr/>
          <a:lstStyle/>
          <a:p>
            <a:r>
              <a:rPr lang="en-SG" dirty="0"/>
              <a:t>Sustainability Reporting</a:t>
            </a:r>
          </a:p>
        </p:txBody>
      </p:sp>
      <p:sp>
        <p:nvSpPr>
          <p:cNvPr id="7" name="Slide Number Placeholder 6"/>
          <p:cNvSpPr>
            <a:spLocks noGrp="1"/>
          </p:cNvSpPr>
          <p:nvPr>
            <p:ph type="sldNum" sz="quarter" idx="5"/>
          </p:nvPr>
        </p:nvSpPr>
        <p:spPr/>
        <p:txBody>
          <a:bodyPr/>
          <a:lstStyle/>
          <a:p>
            <a:r>
              <a:rPr lang="en-SG" dirty="0"/>
              <a:t>Seminar 6-</a:t>
            </a:r>
            <a:fld id="{297A8CB4-5E3E-451D-87A2-077AE363B791}" type="slidenum">
              <a:rPr lang="en-SG" smtClean="0"/>
              <a:pPr/>
              <a:t>13</a:t>
            </a:fld>
            <a:endParaRPr lang="en-SG" dirty="0"/>
          </a:p>
        </p:txBody>
      </p:sp>
    </p:spTree>
    <p:extLst>
      <p:ext uri="{BB962C8B-B14F-4D97-AF65-F5344CB8AC3E}">
        <p14:creationId xmlns:p14="http://schemas.microsoft.com/office/powerpoint/2010/main" val="1238933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SG" dirty="0"/>
              <a:t>Whenever we think about stakeholders, we should always think about the past, present and the future.  Sometimes our actions take a long time for the negative effects to appear.  Thinking about the past helps us identify trigger points for unethical behaviour and provides guidance on how we might prevent such actions happening again as well as to help us rectify the problems.</a:t>
            </a:r>
          </a:p>
        </p:txBody>
      </p:sp>
      <p:sp>
        <p:nvSpPr>
          <p:cNvPr id="12" name="Date Placeholder 11">
            <a:extLst>
              <a:ext uri="{FF2B5EF4-FFF2-40B4-BE49-F238E27FC236}">
                <a16:creationId xmlns:a16="http://schemas.microsoft.com/office/drawing/2014/main" id="{F3FE9F81-9FF7-46A4-9625-2CE8204A1443}"/>
              </a:ext>
            </a:extLst>
          </p:cNvPr>
          <p:cNvSpPr>
            <a:spLocks noGrp="1"/>
          </p:cNvSpPr>
          <p:nvPr>
            <p:ph type="dt" idx="1"/>
          </p:nvPr>
        </p:nvSpPr>
        <p:spPr/>
        <p:txBody>
          <a:bodyPr/>
          <a:lstStyle/>
          <a:p>
            <a:fld id="{33FD516D-9696-426F-AB9C-DF133974962C}" type="datetime1">
              <a:rPr lang="en-SG" smtClean="0"/>
              <a:t>2/9/2023</a:t>
            </a:fld>
            <a:endParaRPr lang="en-SG" dirty="0"/>
          </a:p>
        </p:txBody>
      </p:sp>
      <p:sp>
        <p:nvSpPr>
          <p:cNvPr id="13" name="Footer Placeholder 12">
            <a:extLst>
              <a:ext uri="{FF2B5EF4-FFF2-40B4-BE49-F238E27FC236}">
                <a16:creationId xmlns:a16="http://schemas.microsoft.com/office/drawing/2014/main" id="{76A47207-D54C-449B-9914-3AA01EC96D1A}"/>
              </a:ext>
            </a:extLst>
          </p:cNvPr>
          <p:cNvSpPr>
            <a:spLocks noGrp="1"/>
          </p:cNvSpPr>
          <p:nvPr>
            <p:ph type="ftr" sz="quarter" idx="4"/>
          </p:nvPr>
        </p:nvSpPr>
        <p:spPr/>
        <p:txBody>
          <a:bodyPr/>
          <a:lstStyle/>
          <a:p>
            <a:r>
              <a:rPr lang="en-SG" dirty="0"/>
              <a:t>Sustainability Reporting</a:t>
            </a:r>
          </a:p>
        </p:txBody>
      </p:sp>
      <p:sp>
        <p:nvSpPr>
          <p:cNvPr id="14" name="Slide Number Placeholder 13">
            <a:extLst>
              <a:ext uri="{FF2B5EF4-FFF2-40B4-BE49-F238E27FC236}">
                <a16:creationId xmlns:a16="http://schemas.microsoft.com/office/drawing/2014/main" id="{C36B63AF-7A9E-4D12-9227-50FA8A8BD9E9}"/>
              </a:ext>
            </a:extLst>
          </p:cNvPr>
          <p:cNvSpPr>
            <a:spLocks noGrp="1"/>
          </p:cNvSpPr>
          <p:nvPr>
            <p:ph type="sldNum" sz="quarter" idx="5"/>
          </p:nvPr>
        </p:nvSpPr>
        <p:spPr/>
        <p:txBody>
          <a:bodyPr/>
          <a:lstStyle/>
          <a:p>
            <a:r>
              <a:rPr lang="en-SG" dirty="0"/>
              <a:t>Seminar 6-</a:t>
            </a:r>
            <a:fld id="{297A8CB4-5E3E-451D-87A2-077AE363B791}" type="slidenum">
              <a:rPr lang="en-SG" smtClean="0"/>
              <a:pPr/>
              <a:t>14</a:t>
            </a:fld>
            <a:endParaRPr lang="en-SG" dirty="0"/>
          </a:p>
        </p:txBody>
      </p:sp>
      <p:sp>
        <p:nvSpPr>
          <p:cNvPr id="15" name="Header Placeholder 14">
            <a:extLst>
              <a:ext uri="{FF2B5EF4-FFF2-40B4-BE49-F238E27FC236}">
                <a16:creationId xmlns:a16="http://schemas.microsoft.com/office/drawing/2014/main" id="{6392DB32-80C6-4A27-AE31-ECBBB7BC4658}"/>
              </a:ext>
            </a:extLst>
          </p:cNvPr>
          <p:cNvSpPr>
            <a:spLocks noGrp="1"/>
          </p:cNvSpPr>
          <p:nvPr>
            <p:ph type="hdr" sz="quarter"/>
          </p:nvPr>
        </p:nvSpPr>
        <p:spPr/>
        <p:txBody>
          <a:bodyPr/>
          <a:lstStyle/>
          <a:p>
            <a:r>
              <a:rPr lang="en-US" noProof="0" dirty="0"/>
              <a:t>ACCT101 – Financial Accounting</a:t>
            </a:r>
            <a:endParaRPr lang="en-SG" noProof="0" dirty="0"/>
          </a:p>
        </p:txBody>
      </p:sp>
      <p:sp>
        <p:nvSpPr>
          <p:cNvPr id="21" name="Slide Image Placeholder 20">
            <a:extLst>
              <a:ext uri="{FF2B5EF4-FFF2-40B4-BE49-F238E27FC236}">
                <a16:creationId xmlns:a16="http://schemas.microsoft.com/office/drawing/2014/main" id="{E005B239-5C63-49E1-AC88-AA8CE3F12385}"/>
              </a:ext>
            </a:extLst>
          </p:cNvPr>
          <p:cNvSpPr>
            <a:spLocks noGrp="1" noRot="1" noChangeAspect="1"/>
          </p:cNvSpPr>
          <p:nvPr>
            <p:ph type="sldImg"/>
          </p:nvPr>
        </p:nvSpPr>
        <p:spPr/>
      </p:sp>
    </p:spTree>
    <p:extLst>
      <p:ext uri="{BB962C8B-B14F-4D97-AF65-F5344CB8AC3E}">
        <p14:creationId xmlns:p14="http://schemas.microsoft.com/office/powerpoint/2010/main" val="1621488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This slide gives an overview of the primary components of the sustainability report as required by the Singapore Exchange rulebook. </a:t>
            </a:r>
            <a:r>
              <a:rPr lang="en-SG" b="1" dirty="0"/>
              <a:t>As this is an important part of this introduction to SR, instructors should spend time to explain each component. </a:t>
            </a:r>
          </a:p>
          <a:p>
            <a:endParaRPr lang="en-US" b="0" i="0" dirty="0">
              <a:effectLst/>
            </a:endParaRPr>
          </a:p>
          <a:p>
            <a:pPr algn="l" fontAlgn="base"/>
            <a:r>
              <a:rPr lang="en-GB" b="0" i="0" dirty="0">
                <a:effectLst/>
              </a:rPr>
              <a:t>(a) </a:t>
            </a:r>
            <a:r>
              <a:rPr lang="en-GB" b="1" i="0" dirty="0">
                <a:effectLst/>
              </a:rPr>
              <a:t>Material ESG factors</a:t>
            </a:r>
            <a:r>
              <a:rPr lang="en-GB" b="0" i="0" dirty="0">
                <a:effectLst/>
              </a:rPr>
              <a:t>. The sustainability report should identify the material ESG factors, and describe both the reasons for and the process of selection, taking into consideration their relevance or impact to the business, strategy, financial planning, business model and key stakeholders.</a:t>
            </a:r>
          </a:p>
          <a:p>
            <a:pPr algn="l" fontAlgn="base"/>
            <a:r>
              <a:rPr lang="en-GB" b="0" i="0" dirty="0">
                <a:effectLst/>
              </a:rPr>
              <a:t>(b) </a:t>
            </a:r>
            <a:r>
              <a:rPr lang="en-GB" b="1" i="0" dirty="0">
                <a:effectLst/>
              </a:rPr>
              <a:t>Climate-related disclosures</a:t>
            </a:r>
            <a:r>
              <a:rPr lang="en-GB" b="0" i="0" dirty="0">
                <a:effectLst/>
              </a:rPr>
              <a:t>. The sustainability report should contain disclosures related to climate risks and opportunities, consistent with the TCFD recommendations.</a:t>
            </a:r>
          </a:p>
          <a:p>
            <a:pPr algn="l" fontAlgn="base"/>
            <a:r>
              <a:rPr lang="en-GB" b="0" i="0" dirty="0">
                <a:effectLst/>
              </a:rPr>
              <a:t>(c) </a:t>
            </a:r>
            <a:r>
              <a:rPr lang="en-GB" b="1" i="0" dirty="0">
                <a:effectLst/>
              </a:rPr>
              <a:t>Policies, practices and performance</a:t>
            </a:r>
            <a:r>
              <a:rPr lang="en-GB" b="0" i="0" dirty="0">
                <a:effectLst/>
              </a:rPr>
              <a:t>. The sustainability report should set out the issuer's policies, practices and performance in relation to the material ESG factors identified, providing descriptive and quantitative information on each of the identified material ESG factors for the reporting period. Performance should be described in the context of previously disclosed targets.</a:t>
            </a:r>
          </a:p>
          <a:p>
            <a:pPr algn="l" fontAlgn="base"/>
            <a:r>
              <a:rPr lang="en-GB" b="0" i="0" dirty="0">
                <a:effectLst/>
              </a:rPr>
              <a:t>(d) </a:t>
            </a:r>
            <a:r>
              <a:rPr lang="en-GB" b="1" i="0" dirty="0">
                <a:effectLst/>
              </a:rPr>
              <a:t>Targets</a:t>
            </a:r>
            <a:r>
              <a:rPr lang="en-GB" b="0" i="0" dirty="0">
                <a:effectLst/>
              </a:rPr>
              <a:t>. The sustainability report should set out the issuer's targets for the forthcoming year in relation to each material ESG factor identified. Targets should be considered for defined short, medium and long term horizons, and if not consistent with those used for strategic planning and financial reporting, the reasons for the inconsistency should be disclosed.</a:t>
            </a:r>
          </a:p>
          <a:p>
            <a:pPr algn="l" fontAlgn="base"/>
            <a:r>
              <a:rPr lang="en-GB" b="0" i="0" dirty="0">
                <a:effectLst/>
              </a:rPr>
              <a:t>(e) </a:t>
            </a:r>
            <a:r>
              <a:rPr lang="en-GB" b="1" i="0" dirty="0">
                <a:effectLst/>
              </a:rPr>
              <a:t>Sustainability reporting framework</a:t>
            </a:r>
            <a:r>
              <a:rPr lang="en-GB" b="0" i="0" dirty="0">
                <a:effectLst/>
              </a:rPr>
              <a:t>. The issuer should select a sustainability reporting framework (or frameworks) to guide its reporting and disclosure. For climate-related disclosures, the issuer should report based on the TCFD recommendations. The sustainability reporting framework(s) selected should be appropriate for and suited to its industry and business model. The issuer should state the name of the framework(s), explain its reasons for choosing the framework(s) and provide a general description of the extent of the issuer's application of the framework(s).</a:t>
            </a:r>
          </a:p>
          <a:p>
            <a:pPr algn="l" fontAlgn="base"/>
            <a:r>
              <a:rPr lang="en-GB" b="0" i="0" dirty="0">
                <a:effectLst/>
              </a:rPr>
              <a:t>(f) </a:t>
            </a:r>
            <a:r>
              <a:rPr lang="en-GB" b="1" i="0" dirty="0">
                <a:effectLst/>
              </a:rPr>
              <a:t>Board statement</a:t>
            </a:r>
            <a:r>
              <a:rPr lang="en-GB" b="0" i="0" dirty="0">
                <a:effectLst/>
              </a:rPr>
              <a:t>. The sustainability report should contain a statement of the Board that it has considered sustainability issues in the issuer’s business and strategy, determined the material ESG factors and overseen the management and monitoring of the material ESG factors. In addition, the sustainability report should describe the roles of the Board and the management in the governance of sustainability issues.</a:t>
            </a:r>
          </a:p>
          <a:p>
            <a:pPr algn="l" fontAlgn="base"/>
            <a:endParaRPr lang="en-GB" dirty="0"/>
          </a:p>
          <a:p>
            <a:pPr algn="l" fontAlgn="base"/>
            <a:r>
              <a:rPr lang="en-GB" dirty="0"/>
              <a:t>From https://rulebook.sgx.com/rulebook/practice-note-76-sustainability-reporting-guide</a:t>
            </a:r>
            <a:endParaRPr lang="en-SG" dirty="0"/>
          </a:p>
        </p:txBody>
      </p:sp>
      <p:sp>
        <p:nvSpPr>
          <p:cNvPr id="5" name="Footer Placeholder 4">
            <a:extLst>
              <a:ext uri="{FF2B5EF4-FFF2-40B4-BE49-F238E27FC236}">
                <a16:creationId xmlns:a16="http://schemas.microsoft.com/office/drawing/2014/main" id="{21B81EBB-E2BF-0F5C-D420-4555F972F092}"/>
              </a:ext>
            </a:extLst>
          </p:cNvPr>
          <p:cNvSpPr>
            <a:spLocks noGrp="1"/>
          </p:cNvSpPr>
          <p:nvPr>
            <p:ph type="ftr" sz="quarter" idx="4"/>
          </p:nvPr>
        </p:nvSpPr>
        <p:spPr/>
        <p:txBody>
          <a:bodyPr/>
          <a:lstStyle/>
          <a:p>
            <a:r>
              <a:rPr lang="en-SG" dirty="0"/>
              <a:t>Sustainability Reporting</a:t>
            </a:r>
          </a:p>
        </p:txBody>
      </p:sp>
      <p:sp>
        <p:nvSpPr>
          <p:cNvPr id="6" name="Slide Number Placeholder 5">
            <a:extLst>
              <a:ext uri="{FF2B5EF4-FFF2-40B4-BE49-F238E27FC236}">
                <a16:creationId xmlns:a16="http://schemas.microsoft.com/office/drawing/2014/main" id="{44F318FD-C0B5-DB14-FC6D-FAA8B15AEE15}"/>
              </a:ext>
            </a:extLst>
          </p:cNvPr>
          <p:cNvSpPr>
            <a:spLocks noGrp="1"/>
          </p:cNvSpPr>
          <p:nvPr>
            <p:ph type="sldNum" sz="quarter" idx="5"/>
          </p:nvPr>
        </p:nvSpPr>
        <p:spPr/>
        <p:txBody>
          <a:bodyPr/>
          <a:lstStyle/>
          <a:p>
            <a:r>
              <a:rPr lang="en-SG" dirty="0"/>
              <a:t>Seminar 6-</a:t>
            </a:r>
            <a:fld id="{297A8CB4-5E3E-451D-87A2-077AE363B791}" type="slidenum">
              <a:rPr lang="en-SG" smtClean="0"/>
              <a:pPr/>
              <a:t>15</a:t>
            </a:fld>
            <a:endParaRPr lang="en-SG" dirty="0"/>
          </a:p>
        </p:txBody>
      </p:sp>
      <p:sp>
        <p:nvSpPr>
          <p:cNvPr id="7" name="Header Placeholder 6">
            <a:extLst>
              <a:ext uri="{FF2B5EF4-FFF2-40B4-BE49-F238E27FC236}">
                <a16:creationId xmlns:a16="http://schemas.microsoft.com/office/drawing/2014/main" id="{473A08E3-84EC-DD5F-4F54-1F1614D7B62F}"/>
              </a:ext>
            </a:extLst>
          </p:cNvPr>
          <p:cNvSpPr>
            <a:spLocks noGrp="1"/>
          </p:cNvSpPr>
          <p:nvPr>
            <p:ph type="hdr" sz="quarter"/>
          </p:nvPr>
        </p:nvSpPr>
        <p:spPr/>
        <p:txBody>
          <a:bodyPr/>
          <a:lstStyle/>
          <a:p>
            <a:r>
              <a:rPr lang="en-SG" dirty="0"/>
              <a:t>ACCT101 – Financial Accounting</a:t>
            </a:r>
            <a:endParaRPr lang="en-SG" b="1" dirty="0"/>
          </a:p>
        </p:txBody>
      </p:sp>
      <p:sp>
        <p:nvSpPr>
          <p:cNvPr id="8" name="Date Placeholder 7">
            <a:extLst>
              <a:ext uri="{FF2B5EF4-FFF2-40B4-BE49-F238E27FC236}">
                <a16:creationId xmlns:a16="http://schemas.microsoft.com/office/drawing/2014/main" id="{C0312D77-5CED-C33B-1E8D-E577A84353C8}"/>
              </a:ext>
            </a:extLst>
          </p:cNvPr>
          <p:cNvSpPr>
            <a:spLocks noGrp="1"/>
          </p:cNvSpPr>
          <p:nvPr>
            <p:ph type="dt" idx="1"/>
          </p:nvPr>
        </p:nvSpPr>
        <p:spPr/>
        <p:txBody>
          <a:bodyPr/>
          <a:lstStyle/>
          <a:p>
            <a:fld id="{98109095-A0F7-4822-9D40-47C4D84F9A6A}" type="datetime1">
              <a:rPr lang="en-SG" smtClean="0"/>
              <a:t>2/9/2023</a:t>
            </a:fld>
            <a:endParaRPr lang="en-SG" dirty="0"/>
          </a:p>
        </p:txBody>
      </p:sp>
    </p:spTree>
    <p:extLst>
      <p:ext uri="{BB962C8B-B14F-4D97-AF65-F5344CB8AC3E}">
        <p14:creationId xmlns:p14="http://schemas.microsoft.com/office/powerpoint/2010/main" val="2130942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mj-lt"/>
              <a:buNone/>
              <a:tabLst>
                <a:tab pos="457200" algn="l"/>
              </a:tabLst>
            </a:pPr>
            <a:r>
              <a:rPr lang="en-SG" dirty="0"/>
              <a:t>There are no less than a dozen</a:t>
            </a:r>
            <a:r>
              <a:rPr lang="en-SG" b="1" dirty="0"/>
              <a:t> reporting frameworks </a:t>
            </a:r>
            <a:r>
              <a:rPr lang="en-SG" dirty="0"/>
              <a:t>available to guide entities in sustainability reporting and disclosures. Here, we introduce some major frameworks with the largest adoption rates.  </a:t>
            </a:r>
            <a:r>
              <a:rPr lang="en-US" b="0" i="0" dirty="0">
                <a:effectLst/>
              </a:rPr>
              <a:t>Frameworks provide principles-based guidance on how information is structured, how it is prepared, and what broad topics are covered. Meanwhile, standards provide specific, detailed, and replicable requirements for what should be reported for each topic, including metrics. </a:t>
            </a:r>
            <a:r>
              <a:rPr lang="en-SG" dirty="0"/>
              <a:t>Entities may select components within different frameworks to best apply and report to their selected audience. </a:t>
            </a:r>
          </a:p>
          <a:p>
            <a:pPr marL="0" lvl="0" indent="0">
              <a:lnSpc>
                <a:spcPct val="107000"/>
              </a:lnSpc>
              <a:buFont typeface="+mj-lt"/>
              <a:buNone/>
              <a:tabLst>
                <a:tab pos="457200" algn="l"/>
              </a:tabLst>
            </a:pPr>
            <a:r>
              <a:rPr lang="en-SG" b="1" dirty="0"/>
              <a:t>Sustainability reporting framework</a:t>
            </a:r>
          </a:p>
          <a:p>
            <a:pPr marL="0" lvl="0" indent="0">
              <a:lnSpc>
                <a:spcPct val="107000"/>
              </a:lnSpc>
              <a:spcAft>
                <a:spcPts val="800"/>
              </a:spcAft>
              <a:buFont typeface="+mj-lt"/>
              <a:buNone/>
              <a:tabLst>
                <a:tab pos="457200" algn="l"/>
              </a:tabLst>
            </a:pPr>
            <a:r>
              <a:rPr lang="en-SG" dirty="0"/>
              <a:t>4.30 The issuer should select a SR framework which is appropriate for and suited to its industry and business model, and explain its choice. In doing so, the issuer should place importance on using a globally-recognised framework for its wider acceptance in an increasingly global marketplace. The issuer can be more easily understood and compared with its peers in Singapore as well as in other jurisdictions across the world. The issuer should exercise considerable caution if it chooses to deviate from generally-accepted frameworks.</a:t>
            </a:r>
          </a:p>
          <a:p>
            <a:pPr marL="0" lvl="0" indent="0">
              <a:lnSpc>
                <a:spcPct val="107000"/>
              </a:lnSpc>
              <a:spcAft>
                <a:spcPts val="800"/>
              </a:spcAft>
              <a:buFont typeface="+mj-lt"/>
              <a:buNone/>
              <a:tabLst>
                <a:tab pos="457200" algn="l"/>
              </a:tabLst>
            </a:pPr>
            <a:r>
              <a:rPr lang="en-SG" dirty="0"/>
              <a:t>4.31 Among the well-known and globally-recognised SR frameworks, the Global Reporting Initiative (“GRI”) SR Guidelines set out generic sustainability factors and general principles and indicators that an issuer can use to report sustainability policies, practices, performance and targets. The International Integrated Reporting Council's (“IIRC”) Framework (“&lt;IR&gt;”) also sets out a general framework for reporting. An issuer using &lt;IR&gt; should consider ESG factors when determining their material factors for inclusion in the integrated report. The issuer may also consider referring to the Sustainability Accounting Standards Board's (“SASB”) standards which adopt an industry-specific approach to material ESG factors. IIRC and SASB have merged to form the Value Reporting Foundation. More than one SR framework may be chosen as relevant to the issuer's business.</a:t>
            </a:r>
          </a:p>
          <a:p>
            <a:pPr marL="0" lvl="0" indent="0">
              <a:lnSpc>
                <a:spcPct val="107000"/>
              </a:lnSpc>
              <a:spcAft>
                <a:spcPts val="800"/>
              </a:spcAft>
              <a:buFont typeface="+mj-lt"/>
              <a:buNone/>
              <a:tabLst>
                <a:tab pos="457200" algn="l"/>
              </a:tabLst>
            </a:pPr>
            <a:r>
              <a:rPr lang="en-SG" dirty="0"/>
              <a:t>4.32 For climate-related disclosures, the issuer should provide such disclosures consistent with the TCFD recommendations. Some issuers have used the Science Based Targets initiative to guide their GHG emissions reduction targets</a:t>
            </a:r>
            <a:r>
              <a:rPr lang="en-US" dirty="0"/>
              <a:t>.</a:t>
            </a:r>
            <a:endParaRPr lang="en-SG" dirty="0"/>
          </a:p>
          <a:p>
            <a:pPr marL="0" lvl="0" indent="0">
              <a:lnSpc>
                <a:spcPct val="107000"/>
              </a:lnSpc>
              <a:spcAft>
                <a:spcPts val="800"/>
              </a:spcAft>
              <a:buFont typeface="+mj-lt"/>
              <a:buNone/>
              <a:tabLst>
                <a:tab pos="457200" algn="l"/>
              </a:tabLst>
            </a:pPr>
            <a:r>
              <a:rPr lang="en-SG" dirty="0">
                <a:solidFill>
                  <a:srgbClr val="FF0000"/>
                </a:solidFill>
              </a:rPr>
              <a:t>Kelly provided a lot more information about each framework, but I think it is better to read what SGX has written to provide an overview for ACCT101.</a:t>
            </a:r>
          </a:p>
        </p:txBody>
      </p:sp>
      <p:sp>
        <p:nvSpPr>
          <p:cNvPr id="5" name="Footer Placeholder 4">
            <a:extLst>
              <a:ext uri="{FF2B5EF4-FFF2-40B4-BE49-F238E27FC236}">
                <a16:creationId xmlns:a16="http://schemas.microsoft.com/office/drawing/2014/main" id="{EA17231A-C5BF-D6B7-91DD-485E2DD974A4}"/>
              </a:ext>
            </a:extLst>
          </p:cNvPr>
          <p:cNvSpPr>
            <a:spLocks noGrp="1"/>
          </p:cNvSpPr>
          <p:nvPr>
            <p:ph type="ftr" sz="quarter" idx="4"/>
          </p:nvPr>
        </p:nvSpPr>
        <p:spPr/>
        <p:txBody>
          <a:bodyPr/>
          <a:lstStyle/>
          <a:p>
            <a:r>
              <a:rPr lang="en-SG" dirty="0"/>
              <a:t>Sustainability Reporting</a:t>
            </a:r>
          </a:p>
        </p:txBody>
      </p:sp>
      <p:sp>
        <p:nvSpPr>
          <p:cNvPr id="6" name="Slide Number Placeholder 5">
            <a:extLst>
              <a:ext uri="{FF2B5EF4-FFF2-40B4-BE49-F238E27FC236}">
                <a16:creationId xmlns:a16="http://schemas.microsoft.com/office/drawing/2014/main" id="{28F86DE0-18AD-E4BF-8CC6-9F3D0FCDBB92}"/>
              </a:ext>
            </a:extLst>
          </p:cNvPr>
          <p:cNvSpPr>
            <a:spLocks noGrp="1"/>
          </p:cNvSpPr>
          <p:nvPr>
            <p:ph type="sldNum" sz="quarter" idx="5"/>
          </p:nvPr>
        </p:nvSpPr>
        <p:spPr/>
        <p:txBody>
          <a:bodyPr/>
          <a:lstStyle/>
          <a:p>
            <a:r>
              <a:rPr lang="en-SG" dirty="0"/>
              <a:t>Seminar 6-</a:t>
            </a:r>
            <a:fld id="{297A8CB4-5E3E-451D-87A2-077AE363B791}" type="slidenum">
              <a:rPr lang="en-SG" smtClean="0"/>
              <a:pPr/>
              <a:t>16</a:t>
            </a:fld>
            <a:endParaRPr lang="en-SG" dirty="0"/>
          </a:p>
        </p:txBody>
      </p:sp>
      <p:sp>
        <p:nvSpPr>
          <p:cNvPr id="7" name="Header Placeholder 6">
            <a:extLst>
              <a:ext uri="{FF2B5EF4-FFF2-40B4-BE49-F238E27FC236}">
                <a16:creationId xmlns:a16="http://schemas.microsoft.com/office/drawing/2014/main" id="{4832863D-40BE-AC8F-3231-1EA3FBB81C11}"/>
              </a:ext>
            </a:extLst>
          </p:cNvPr>
          <p:cNvSpPr>
            <a:spLocks noGrp="1"/>
          </p:cNvSpPr>
          <p:nvPr>
            <p:ph type="hdr" sz="quarter"/>
          </p:nvPr>
        </p:nvSpPr>
        <p:spPr/>
        <p:txBody>
          <a:bodyPr/>
          <a:lstStyle/>
          <a:p>
            <a:r>
              <a:rPr lang="en-SG" dirty="0"/>
              <a:t>ACCT101 – Financial Accounting</a:t>
            </a:r>
            <a:endParaRPr lang="en-SG" b="1" dirty="0"/>
          </a:p>
        </p:txBody>
      </p:sp>
      <p:sp>
        <p:nvSpPr>
          <p:cNvPr id="8" name="Date Placeholder 7">
            <a:extLst>
              <a:ext uri="{FF2B5EF4-FFF2-40B4-BE49-F238E27FC236}">
                <a16:creationId xmlns:a16="http://schemas.microsoft.com/office/drawing/2014/main" id="{E6167058-C2DF-B3B9-0701-560CF1C8A7D5}"/>
              </a:ext>
            </a:extLst>
          </p:cNvPr>
          <p:cNvSpPr>
            <a:spLocks noGrp="1"/>
          </p:cNvSpPr>
          <p:nvPr>
            <p:ph type="dt" idx="1"/>
          </p:nvPr>
        </p:nvSpPr>
        <p:spPr/>
        <p:txBody>
          <a:bodyPr/>
          <a:lstStyle/>
          <a:p>
            <a:fld id="{730B0011-EF81-40F7-8328-EFE6693916C5}" type="datetime1">
              <a:rPr lang="en-SG" smtClean="0"/>
              <a:t>2/9/2023</a:t>
            </a:fld>
            <a:endParaRPr lang="en-SG" dirty="0"/>
          </a:p>
        </p:txBody>
      </p:sp>
    </p:spTree>
    <p:extLst>
      <p:ext uri="{BB962C8B-B14F-4D97-AF65-F5344CB8AC3E}">
        <p14:creationId xmlns:p14="http://schemas.microsoft.com/office/powerpoint/2010/main" val="36090521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I ask my students to watch this video prior to coming to class, but you may want to show it during class.</a:t>
            </a:r>
          </a:p>
          <a:p>
            <a:endParaRPr lang="en-SG" dirty="0"/>
          </a:p>
          <a:p>
            <a:r>
              <a:rPr lang="en-SG" dirty="0">
                <a:hlinkClick r:id="rId3"/>
              </a:rPr>
              <a:t>https://youtu.be/e7S8jWh6AEs</a:t>
            </a:r>
            <a:endParaRPr lang="en-SG" dirty="0"/>
          </a:p>
          <a:p>
            <a:endParaRPr lang="en-SG" dirty="0"/>
          </a:p>
          <a:p>
            <a:endParaRPr lang="en-SG" dirty="0"/>
          </a:p>
          <a:p>
            <a:endParaRPr lang="en-SG" dirty="0"/>
          </a:p>
        </p:txBody>
      </p:sp>
      <p:sp>
        <p:nvSpPr>
          <p:cNvPr id="4" name="Header Placeholder 3"/>
          <p:cNvSpPr>
            <a:spLocks noGrp="1"/>
          </p:cNvSpPr>
          <p:nvPr>
            <p:ph type="hdr" sz="quarter"/>
          </p:nvPr>
        </p:nvSpPr>
        <p:spPr/>
        <p:txBody>
          <a:bodyPr/>
          <a:lstStyle/>
          <a:p>
            <a:r>
              <a:rPr lang="en-SG" dirty="0"/>
              <a:t>ACCT101 – Financial Accounting</a:t>
            </a:r>
            <a:endParaRPr lang="en-SG" b="1" dirty="0"/>
          </a:p>
        </p:txBody>
      </p:sp>
      <p:sp>
        <p:nvSpPr>
          <p:cNvPr id="5" name="Date Placeholder 4"/>
          <p:cNvSpPr>
            <a:spLocks noGrp="1"/>
          </p:cNvSpPr>
          <p:nvPr>
            <p:ph type="dt" idx="1"/>
          </p:nvPr>
        </p:nvSpPr>
        <p:spPr/>
        <p:txBody>
          <a:bodyPr/>
          <a:lstStyle/>
          <a:p>
            <a:fld id="{70536DC0-7D2D-458F-A795-3ECFC6264072}" type="datetime1">
              <a:rPr lang="en-SG" smtClean="0"/>
              <a:t>2/9/2023</a:t>
            </a:fld>
            <a:endParaRPr lang="en-SG" dirty="0"/>
          </a:p>
        </p:txBody>
      </p:sp>
      <p:sp>
        <p:nvSpPr>
          <p:cNvPr id="6" name="Footer Placeholder 5"/>
          <p:cNvSpPr>
            <a:spLocks noGrp="1"/>
          </p:cNvSpPr>
          <p:nvPr>
            <p:ph type="ftr" sz="quarter" idx="4"/>
          </p:nvPr>
        </p:nvSpPr>
        <p:spPr/>
        <p:txBody>
          <a:bodyPr/>
          <a:lstStyle/>
          <a:p>
            <a:r>
              <a:rPr lang="en-SG" dirty="0"/>
              <a:t>Sustainability Reporting</a:t>
            </a:r>
          </a:p>
        </p:txBody>
      </p:sp>
      <p:sp>
        <p:nvSpPr>
          <p:cNvPr id="7" name="Slide Number Placeholder 6"/>
          <p:cNvSpPr>
            <a:spLocks noGrp="1"/>
          </p:cNvSpPr>
          <p:nvPr>
            <p:ph type="sldNum" sz="quarter" idx="5"/>
          </p:nvPr>
        </p:nvSpPr>
        <p:spPr/>
        <p:txBody>
          <a:bodyPr/>
          <a:lstStyle/>
          <a:p>
            <a:r>
              <a:rPr lang="en-SG" dirty="0"/>
              <a:t>Seminar 6-</a:t>
            </a:r>
            <a:fld id="{297A8CB4-5E3E-451D-87A2-077AE363B791}" type="slidenum">
              <a:rPr lang="en-SG" smtClean="0"/>
              <a:pPr/>
              <a:t>17</a:t>
            </a:fld>
            <a:endParaRPr lang="en-SG" dirty="0"/>
          </a:p>
        </p:txBody>
      </p:sp>
    </p:spTree>
    <p:extLst>
      <p:ext uri="{BB962C8B-B14F-4D97-AF65-F5344CB8AC3E}">
        <p14:creationId xmlns:p14="http://schemas.microsoft.com/office/powerpoint/2010/main" val="2889079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a:extLst>
              <a:ext uri="{FF2B5EF4-FFF2-40B4-BE49-F238E27FC236}">
                <a16:creationId xmlns:a16="http://schemas.microsoft.com/office/drawing/2014/main" id="{1AA27599-A88E-42C3-BBDE-3FEDB9F1752D}"/>
              </a:ext>
            </a:extLst>
          </p:cNvPr>
          <p:cNvSpPr>
            <a:spLocks noGrp="1" noRot="1" noChangeAspect="1"/>
          </p:cNvSpPr>
          <p:nvPr>
            <p:ph type="sldImg"/>
          </p:nvPr>
        </p:nvSpPr>
        <p:spPr/>
      </p:sp>
      <p:sp>
        <p:nvSpPr>
          <p:cNvPr id="10" name="Notes Placeholder 9">
            <a:extLst>
              <a:ext uri="{FF2B5EF4-FFF2-40B4-BE49-F238E27FC236}">
                <a16:creationId xmlns:a16="http://schemas.microsoft.com/office/drawing/2014/main" id="{090CCE7E-2364-44FC-A132-D67ECE6D9926}"/>
              </a:ext>
            </a:extLst>
          </p:cNvPr>
          <p:cNvSpPr>
            <a:spLocks noGrp="1"/>
          </p:cNvSpPr>
          <p:nvPr>
            <p:ph type="body" sz="quarter" idx="3"/>
          </p:nvPr>
        </p:nvSpPr>
        <p:spPr/>
        <p:txBody>
          <a:bodyPr/>
          <a:lstStyle/>
          <a:p>
            <a:r>
              <a:rPr lang="en-SG" b="1" dirty="0"/>
              <a:t>So what is value creation?</a:t>
            </a:r>
          </a:p>
          <a:p>
            <a:pPr defTabSz="913946">
              <a:defRPr/>
            </a:pPr>
            <a:r>
              <a:rPr lang="en-SG" dirty="0"/>
              <a:t>As students of financial accounting, we have a tendency to think of value in terms of money or numbers first; to measure, either in dollars or in some other units.  And we often forget that value is an estimate of the relative importance, worth and or usefulness of the natural capital to people, business and society in a particular context.  Therefore, value can be monetary, as in dollars; quantitative, as in units; or qualitative. </a:t>
            </a:r>
          </a:p>
          <a:p>
            <a:pPr defTabSz="913946">
              <a:defRPr/>
            </a:pPr>
            <a:endParaRPr lang="en-SG" kern="1200" dirty="0">
              <a:solidFill>
                <a:schemeClr val="tx1"/>
              </a:solidFill>
              <a:effectLst/>
              <a:latin typeface="+mn-lt"/>
              <a:ea typeface="+mn-ea"/>
              <a:cs typeface="+mn-cs"/>
            </a:endParaRPr>
          </a:p>
          <a:p>
            <a:pPr defTabSz="913946">
              <a:defRPr/>
            </a:pPr>
            <a:r>
              <a:rPr lang="en-SG" kern="1200" dirty="0">
                <a:solidFill>
                  <a:schemeClr val="tx1"/>
                </a:solidFill>
                <a:effectLst/>
                <a:latin typeface="+mn-lt"/>
                <a:ea typeface="+mn-ea"/>
                <a:cs typeface="+mn-cs"/>
              </a:rPr>
              <a:t>When we are measuring the value of something, we need to think about both the negative and positive effects of a business activity on the natural capital.  We also need to consider how dependent an organisation is on having access to that natural capital.</a:t>
            </a:r>
          </a:p>
          <a:p>
            <a:endParaRPr lang="en-SG" dirty="0"/>
          </a:p>
          <a:p>
            <a:pPr defTabSz="913946">
              <a:defRPr/>
            </a:pPr>
            <a:r>
              <a:rPr lang="en-SG" kern="1200" dirty="0">
                <a:solidFill>
                  <a:schemeClr val="tx1"/>
                </a:solidFill>
                <a:effectLst/>
                <a:latin typeface="+mn-lt"/>
                <a:ea typeface="+mn-ea"/>
                <a:cs typeface="+mn-cs"/>
              </a:rPr>
              <a:t>While we may arrive at a monetary value, this ‘value’ might exclude everything that you think is valuable because these factors were either too hard to measure or the item or thing did not lend itself to being measured.  Sometimes value cannot be monetised or quantified, like happiness, kindness and doing good.  It is very difficult to monetise intrinsic worth.</a:t>
            </a:r>
          </a:p>
          <a:p>
            <a:pPr defTabSz="913946">
              <a:defRPr/>
            </a:pPr>
            <a:endParaRPr lang="en-SG" dirty="0"/>
          </a:p>
          <a:p>
            <a:pPr defTabSz="913946">
              <a:defRPr/>
            </a:pPr>
            <a:r>
              <a:rPr lang="en-SG" kern="1200" dirty="0">
                <a:solidFill>
                  <a:schemeClr val="tx1"/>
                </a:solidFill>
                <a:effectLst/>
                <a:latin typeface="+mn-lt"/>
                <a:ea typeface="+mn-ea"/>
                <a:cs typeface="+mn-cs"/>
              </a:rPr>
              <a:t>That said, many companies in the past failed to account for the harm that they were causing the environment and others.  Hopefully, ESG reporting and embedding ESG factors as core business values will reduce this problem.</a:t>
            </a:r>
          </a:p>
          <a:p>
            <a:pPr defTabSz="913946">
              <a:defRPr/>
            </a:pPr>
            <a:endParaRPr lang="en-SG" dirty="0"/>
          </a:p>
          <a:p>
            <a:pPr defTabSz="913946">
              <a:defRPr/>
            </a:pPr>
            <a:endParaRPr lang="en-SG" kern="1200" dirty="0">
              <a:solidFill>
                <a:schemeClr val="tx1"/>
              </a:solidFill>
              <a:effectLst/>
              <a:latin typeface="+mn-lt"/>
              <a:ea typeface="+mn-ea"/>
              <a:cs typeface="+mn-cs"/>
            </a:endParaRPr>
          </a:p>
          <a:p>
            <a:pPr defTabSz="913946">
              <a:defRPr/>
            </a:pPr>
            <a:r>
              <a:rPr lang="en-SG" dirty="0"/>
              <a:t>I use the following resource in my COR3302 Ethics and Social Responsibility module, but you might find it useful background material for SR.  It is much less relevant to our ACCT101 students.</a:t>
            </a:r>
          </a:p>
          <a:p>
            <a:pPr defTabSz="913946">
              <a:defRPr/>
            </a:pPr>
            <a:endParaRPr lang="en-SG" dirty="0"/>
          </a:p>
          <a:p>
            <a:pPr defTabSz="913946">
              <a:defRPr/>
            </a:pPr>
            <a:r>
              <a:rPr lang="en-SG" kern="1200" dirty="0">
                <a:solidFill>
                  <a:schemeClr val="tx1"/>
                </a:solidFill>
                <a:effectLst/>
                <a:latin typeface="+mn-lt"/>
                <a:ea typeface="+mn-ea"/>
                <a:cs typeface="+mn-cs"/>
              </a:rPr>
              <a:t>To learn more about how the </a:t>
            </a:r>
            <a:r>
              <a:rPr lang="en-SG" dirty="0"/>
              <a:t>accounting profession creates value, visit: </a:t>
            </a:r>
            <a:r>
              <a:rPr lang="en-SG" dirty="0">
                <a:hlinkClick r:id="rId3"/>
              </a:rPr>
              <a:t>https://www.ifac.org/knowledge-gateway/preparing-future-ready-professionals/publications/understanding-value-creation</a:t>
            </a:r>
            <a:endParaRPr lang="en-SG" dirty="0"/>
          </a:p>
          <a:p>
            <a:pPr defTabSz="913946">
              <a:defRPr/>
            </a:pPr>
            <a:endParaRPr lang="en-SG" kern="1200" dirty="0">
              <a:solidFill>
                <a:schemeClr val="tx1"/>
              </a:solidFill>
              <a:effectLst/>
              <a:latin typeface="+mn-lt"/>
              <a:ea typeface="+mn-ea"/>
              <a:cs typeface="+mn-cs"/>
            </a:endParaRPr>
          </a:p>
          <a:p>
            <a:endParaRPr lang="en-SG" dirty="0"/>
          </a:p>
        </p:txBody>
      </p:sp>
      <p:sp>
        <p:nvSpPr>
          <p:cNvPr id="17" name="Date Placeholder 16">
            <a:extLst>
              <a:ext uri="{FF2B5EF4-FFF2-40B4-BE49-F238E27FC236}">
                <a16:creationId xmlns:a16="http://schemas.microsoft.com/office/drawing/2014/main" id="{D51434F4-06A6-4893-9062-9A4DBF29A0C3}"/>
              </a:ext>
            </a:extLst>
          </p:cNvPr>
          <p:cNvSpPr>
            <a:spLocks noGrp="1"/>
          </p:cNvSpPr>
          <p:nvPr>
            <p:ph type="dt" idx="1"/>
          </p:nvPr>
        </p:nvSpPr>
        <p:spPr/>
        <p:txBody>
          <a:bodyPr/>
          <a:lstStyle/>
          <a:p>
            <a:fld id="{5D1E1E1C-04D9-42A1-8DF9-7C2DB3E68969}" type="datetime1">
              <a:rPr lang="en-SG" smtClean="0"/>
              <a:t>2/9/2023</a:t>
            </a:fld>
            <a:endParaRPr lang="en-SG" dirty="0"/>
          </a:p>
        </p:txBody>
      </p:sp>
      <p:sp>
        <p:nvSpPr>
          <p:cNvPr id="18" name="Footer Placeholder 17">
            <a:extLst>
              <a:ext uri="{FF2B5EF4-FFF2-40B4-BE49-F238E27FC236}">
                <a16:creationId xmlns:a16="http://schemas.microsoft.com/office/drawing/2014/main" id="{CE060FBA-0ACE-4FD8-A173-644A623ADCA4}"/>
              </a:ext>
            </a:extLst>
          </p:cNvPr>
          <p:cNvSpPr>
            <a:spLocks noGrp="1"/>
          </p:cNvSpPr>
          <p:nvPr>
            <p:ph type="ftr" sz="quarter" idx="4"/>
          </p:nvPr>
        </p:nvSpPr>
        <p:spPr/>
        <p:txBody>
          <a:bodyPr/>
          <a:lstStyle/>
          <a:p>
            <a:r>
              <a:rPr lang="en-SG" dirty="0"/>
              <a:t>Sustainability Reporting</a:t>
            </a:r>
          </a:p>
        </p:txBody>
      </p:sp>
      <p:sp>
        <p:nvSpPr>
          <p:cNvPr id="19" name="Slide Number Placeholder 18">
            <a:extLst>
              <a:ext uri="{FF2B5EF4-FFF2-40B4-BE49-F238E27FC236}">
                <a16:creationId xmlns:a16="http://schemas.microsoft.com/office/drawing/2014/main" id="{B81A8F7B-FC81-4E75-B7F8-BCF518DFF2D1}"/>
              </a:ext>
            </a:extLst>
          </p:cNvPr>
          <p:cNvSpPr>
            <a:spLocks noGrp="1"/>
          </p:cNvSpPr>
          <p:nvPr>
            <p:ph type="sldNum" sz="quarter" idx="5"/>
          </p:nvPr>
        </p:nvSpPr>
        <p:spPr/>
        <p:txBody>
          <a:bodyPr/>
          <a:lstStyle/>
          <a:p>
            <a:r>
              <a:rPr lang="en-SG" dirty="0"/>
              <a:t>Seminar 6-</a:t>
            </a:r>
            <a:fld id="{297A8CB4-5E3E-451D-87A2-077AE363B791}" type="slidenum">
              <a:rPr lang="en-SG" smtClean="0"/>
              <a:pPr/>
              <a:t>18</a:t>
            </a:fld>
            <a:endParaRPr lang="en-SG" dirty="0"/>
          </a:p>
        </p:txBody>
      </p:sp>
      <p:sp>
        <p:nvSpPr>
          <p:cNvPr id="20" name="Header Placeholder 19">
            <a:extLst>
              <a:ext uri="{FF2B5EF4-FFF2-40B4-BE49-F238E27FC236}">
                <a16:creationId xmlns:a16="http://schemas.microsoft.com/office/drawing/2014/main" id="{DC163A4F-D8A1-4B7C-B3B0-4E5E03509DFA}"/>
              </a:ext>
            </a:extLst>
          </p:cNvPr>
          <p:cNvSpPr>
            <a:spLocks noGrp="1"/>
          </p:cNvSpPr>
          <p:nvPr>
            <p:ph type="hdr" sz="quarter"/>
          </p:nvPr>
        </p:nvSpPr>
        <p:spPr/>
        <p:txBody>
          <a:bodyPr/>
          <a:lstStyle/>
          <a:p>
            <a:r>
              <a:rPr lang="en-US" noProof="0" dirty="0"/>
              <a:t>ACCT101 – Financial Accounting</a:t>
            </a:r>
            <a:endParaRPr lang="en-SG" b="1" noProof="0" dirty="0"/>
          </a:p>
        </p:txBody>
      </p:sp>
    </p:spTree>
    <p:extLst>
      <p:ext uri="{BB962C8B-B14F-4D97-AF65-F5344CB8AC3E}">
        <p14:creationId xmlns:p14="http://schemas.microsoft.com/office/powerpoint/2010/main" val="7184704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1">
            <a:extLst>
              <a:ext uri="{FF2B5EF4-FFF2-40B4-BE49-F238E27FC236}">
                <a16:creationId xmlns:a16="http://schemas.microsoft.com/office/drawing/2014/main" id="{AA6194B6-D632-43BE-9D4E-40CBE2E41AFA}"/>
              </a:ext>
            </a:extLst>
          </p:cNvPr>
          <p:cNvSpPr>
            <a:spLocks noGrp="1"/>
          </p:cNvSpPr>
          <p:nvPr>
            <p:ph type="dt" idx="1"/>
          </p:nvPr>
        </p:nvSpPr>
        <p:spPr/>
        <p:txBody>
          <a:bodyPr/>
          <a:lstStyle/>
          <a:p>
            <a:fld id="{E2659C4C-727E-4A01-A72C-8F66BF12C7CD}" type="datetime1">
              <a:rPr lang="en-SG" smtClean="0"/>
              <a:t>2/9/2023</a:t>
            </a:fld>
            <a:endParaRPr lang="en-SG" dirty="0"/>
          </a:p>
        </p:txBody>
      </p:sp>
      <p:sp>
        <p:nvSpPr>
          <p:cNvPr id="13" name="Footer Placeholder 12">
            <a:extLst>
              <a:ext uri="{FF2B5EF4-FFF2-40B4-BE49-F238E27FC236}">
                <a16:creationId xmlns:a16="http://schemas.microsoft.com/office/drawing/2014/main" id="{04F68196-1234-4166-8A16-42DBE4364E38}"/>
              </a:ext>
            </a:extLst>
          </p:cNvPr>
          <p:cNvSpPr>
            <a:spLocks noGrp="1"/>
          </p:cNvSpPr>
          <p:nvPr>
            <p:ph type="ftr" sz="quarter" idx="4"/>
          </p:nvPr>
        </p:nvSpPr>
        <p:spPr/>
        <p:txBody>
          <a:bodyPr/>
          <a:lstStyle/>
          <a:p>
            <a:r>
              <a:rPr lang="en-SG" dirty="0"/>
              <a:t>Sustainability Reporting</a:t>
            </a:r>
          </a:p>
        </p:txBody>
      </p:sp>
      <p:sp>
        <p:nvSpPr>
          <p:cNvPr id="14" name="Slide Number Placeholder 13">
            <a:extLst>
              <a:ext uri="{FF2B5EF4-FFF2-40B4-BE49-F238E27FC236}">
                <a16:creationId xmlns:a16="http://schemas.microsoft.com/office/drawing/2014/main" id="{99CAF2E3-48F5-4D79-B6A4-6E06984DE71A}"/>
              </a:ext>
            </a:extLst>
          </p:cNvPr>
          <p:cNvSpPr>
            <a:spLocks noGrp="1"/>
          </p:cNvSpPr>
          <p:nvPr>
            <p:ph type="sldNum" sz="quarter" idx="5"/>
          </p:nvPr>
        </p:nvSpPr>
        <p:spPr/>
        <p:txBody>
          <a:bodyPr/>
          <a:lstStyle/>
          <a:p>
            <a:r>
              <a:rPr lang="en-SG" dirty="0"/>
              <a:t>Seminar 6-</a:t>
            </a:r>
            <a:fld id="{297A8CB4-5E3E-451D-87A2-077AE363B791}" type="slidenum">
              <a:rPr lang="en-SG" smtClean="0"/>
              <a:pPr/>
              <a:t>19</a:t>
            </a:fld>
            <a:endParaRPr lang="en-SG" dirty="0"/>
          </a:p>
        </p:txBody>
      </p:sp>
      <p:sp>
        <p:nvSpPr>
          <p:cNvPr id="15" name="Header Placeholder 14">
            <a:extLst>
              <a:ext uri="{FF2B5EF4-FFF2-40B4-BE49-F238E27FC236}">
                <a16:creationId xmlns:a16="http://schemas.microsoft.com/office/drawing/2014/main" id="{B1D0BBD1-AC57-42BA-A3C3-2B646C68FFEF}"/>
              </a:ext>
            </a:extLst>
          </p:cNvPr>
          <p:cNvSpPr>
            <a:spLocks noGrp="1"/>
          </p:cNvSpPr>
          <p:nvPr>
            <p:ph type="hdr" sz="quarter"/>
          </p:nvPr>
        </p:nvSpPr>
        <p:spPr/>
        <p:txBody>
          <a:bodyPr/>
          <a:lstStyle/>
          <a:p>
            <a:r>
              <a:rPr lang="en-US" noProof="0" dirty="0"/>
              <a:t>ACCT101 – Financial Accounting</a:t>
            </a:r>
            <a:endParaRPr lang="en-SG" noProof="0" dirty="0"/>
          </a:p>
        </p:txBody>
      </p:sp>
      <p:sp>
        <p:nvSpPr>
          <p:cNvPr id="26" name="Slide Image Placeholder 25">
            <a:extLst>
              <a:ext uri="{FF2B5EF4-FFF2-40B4-BE49-F238E27FC236}">
                <a16:creationId xmlns:a16="http://schemas.microsoft.com/office/drawing/2014/main" id="{6C18DD2F-2016-4DC8-BC56-B9724E348069}"/>
              </a:ext>
            </a:extLst>
          </p:cNvPr>
          <p:cNvSpPr>
            <a:spLocks noGrp="1" noRot="1" noChangeAspect="1"/>
          </p:cNvSpPr>
          <p:nvPr>
            <p:ph type="sldImg"/>
          </p:nvPr>
        </p:nvSpPr>
        <p:spPr/>
      </p:sp>
      <p:sp>
        <p:nvSpPr>
          <p:cNvPr id="27" name="Notes Placeholder 26">
            <a:extLst>
              <a:ext uri="{FF2B5EF4-FFF2-40B4-BE49-F238E27FC236}">
                <a16:creationId xmlns:a16="http://schemas.microsoft.com/office/drawing/2014/main" id="{05DC2480-4B14-4692-9273-2C8027240AD9}"/>
              </a:ext>
            </a:extLst>
          </p:cNvPr>
          <p:cNvSpPr>
            <a:spLocks noGrp="1"/>
          </p:cNvSpPr>
          <p:nvPr>
            <p:ph type="body" idx="1"/>
          </p:nvPr>
        </p:nvSpPr>
        <p:spPr/>
        <p:txBody>
          <a:bodyPr/>
          <a:lstStyle/>
          <a:p>
            <a:r>
              <a:rPr lang="en-SG" sz="1200" b="0" dirty="0">
                <a:solidFill>
                  <a:srgbClr val="0563C1"/>
                </a:solidFill>
                <a:hlinkClick r:id="rId3">
                  <a:extLst>
                    <a:ext uri="{A12FA001-AC4F-418D-AE19-62706E023703}">
                      <ahyp:hlinkClr xmlns:ahyp="http://schemas.microsoft.com/office/drawing/2018/hyperlinkcolor" val="tx"/>
                    </a:ext>
                  </a:extLst>
                </a:hlinkClick>
              </a:rPr>
              <a:t>https://youtu.be/u_Urrn4HiEU</a:t>
            </a:r>
            <a:endParaRPr lang="en-SG" sz="1200" b="0" dirty="0">
              <a:solidFill>
                <a:schemeClr val="tx1"/>
              </a:solidFill>
            </a:endParaRPr>
          </a:p>
          <a:p>
            <a:endParaRPr lang="en-SG" dirty="0"/>
          </a:p>
          <a:p>
            <a:r>
              <a:rPr lang="en-SG" dirty="0">
                <a:hlinkClick r:id="rId4"/>
              </a:rPr>
              <a:t>https://tca2f.org/</a:t>
            </a:r>
            <a:endParaRPr lang="en-SG" dirty="0"/>
          </a:p>
          <a:p>
            <a:endParaRPr lang="en-SG" dirty="0"/>
          </a:p>
          <a:p>
            <a:r>
              <a:rPr lang="en-SG" dirty="0"/>
              <a:t>True cost account, also called full cost accounting</a:t>
            </a:r>
          </a:p>
          <a:p>
            <a:endParaRPr lang="en-SG" dirty="0"/>
          </a:p>
          <a:p>
            <a:r>
              <a:rPr lang="en-SG" dirty="0">
                <a:hlinkClick r:id="rId5"/>
              </a:rPr>
              <a:t>https://www.eea.europa.eu/help/glossary/eea-glossary/full-cost-accounting</a:t>
            </a:r>
            <a:endParaRPr lang="en-SG" dirty="0"/>
          </a:p>
          <a:p>
            <a:endParaRPr lang="en-SG" dirty="0"/>
          </a:p>
          <a:p>
            <a:r>
              <a:rPr lang="en-SG" dirty="0">
                <a:hlinkClick r:id="rId6"/>
              </a:rPr>
              <a:t>https://tca2f.org/wp-content/uploads/2022/03/TCA_Agrifood_Handbook.pdf</a:t>
            </a:r>
            <a:endParaRPr lang="en-SG" dirty="0"/>
          </a:p>
          <a:p>
            <a:endParaRPr lang="en-SG" dirty="0"/>
          </a:p>
          <a:p>
            <a:r>
              <a:rPr lang="en-SG" dirty="0"/>
              <a:t>This clip explains the importance of measuring everything, not just financial numbers.</a:t>
            </a:r>
          </a:p>
        </p:txBody>
      </p:sp>
    </p:spTree>
    <p:extLst>
      <p:ext uri="{BB962C8B-B14F-4D97-AF65-F5344CB8AC3E}">
        <p14:creationId xmlns:p14="http://schemas.microsoft.com/office/powerpoint/2010/main" val="2238142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1">
            <a:extLst>
              <a:ext uri="{FF2B5EF4-FFF2-40B4-BE49-F238E27FC236}">
                <a16:creationId xmlns:a16="http://schemas.microsoft.com/office/drawing/2014/main" id="{FCC165BE-0393-41F7-AAA5-6D6B057565C5}"/>
              </a:ext>
            </a:extLst>
          </p:cNvPr>
          <p:cNvSpPr>
            <a:spLocks noGrp="1"/>
          </p:cNvSpPr>
          <p:nvPr>
            <p:ph type="dt" idx="1"/>
          </p:nvPr>
        </p:nvSpPr>
        <p:spPr/>
        <p:txBody>
          <a:bodyPr/>
          <a:lstStyle/>
          <a:p>
            <a:fld id="{46FB9B3C-784E-41E9-A185-C627003753DC}" type="datetime1">
              <a:rPr lang="en-SG" smtClean="0"/>
              <a:t>2/9/2023</a:t>
            </a:fld>
            <a:endParaRPr lang="en-SG" dirty="0"/>
          </a:p>
        </p:txBody>
      </p:sp>
      <p:sp>
        <p:nvSpPr>
          <p:cNvPr id="13" name="Footer Placeholder 12">
            <a:extLst>
              <a:ext uri="{FF2B5EF4-FFF2-40B4-BE49-F238E27FC236}">
                <a16:creationId xmlns:a16="http://schemas.microsoft.com/office/drawing/2014/main" id="{A75FDF04-F4DB-4E1D-9D03-0BEBE9D15073}"/>
              </a:ext>
            </a:extLst>
          </p:cNvPr>
          <p:cNvSpPr>
            <a:spLocks noGrp="1"/>
          </p:cNvSpPr>
          <p:nvPr>
            <p:ph type="ftr" sz="quarter" idx="4"/>
          </p:nvPr>
        </p:nvSpPr>
        <p:spPr/>
        <p:txBody>
          <a:bodyPr/>
          <a:lstStyle/>
          <a:p>
            <a:r>
              <a:rPr lang="en-SG" dirty="0"/>
              <a:t>Sustainability Reporting</a:t>
            </a:r>
          </a:p>
        </p:txBody>
      </p:sp>
      <p:sp>
        <p:nvSpPr>
          <p:cNvPr id="14" name="Slide Number Placeholder 13">
            <a:extLst>
              <a:ext uri="{FF2B5EF4-FFF2-40B4-BE49-F238E27FC236}">
                <a16:creationId xmlns:a16="http://schemas.microsoft.com/office/drawing/2014/main" id="{27EAB17B-7CF0-4C0E-BB65-99E054D74E66}"/>
              </a:ext>
            </a:extLst>
          </p:cNvPr>
          <p:cNvSpPr>
            <a:spLocks noGrp="1"/>
          </p:cNvSpPr>
          <p:nvPr>
            <p:ph type="sldNum" sz="quarter" idx="5"/>
          </p:nvPr>
        </p:nvSpPr>
        <p:spPr/>
        <p:txBody>
          <a:bodyPr/>
          <a:lstStyle/>
          <a:p>
            <a:r>
              <a:rPr lang="en-SG" dirty="0"/>
              <a:t>Seminar 6-</a:t>
            </a:r>
            <a:fld id="{297A8CB4-5E3E-451D-87A2-077AE363B791}" type="slidenum">
              <a:rPr lang="en-SG" smtClean="0"/>
              <a:pPr/>
              <a:t>2</a:t>
            </a:fld>
            <a:endParaRPr lang="en-SG" dirty="0"/>
          </a:p>
        </p:txBody>
      </p:sp>
      <p:sp>
        <p:nvSpPr>
          <p:cNvPr id="15" name="Header Placeholder 14">
            <a:extLst>
              <a:ext uri="{FF2B5EF4-FFF2-40B4-BE49-F238E27FC236}">
                <a16:creationId xmlns:a16="http://schemas.microsoft.com/office/drawing/2014/main" id="{0E60C085-9C82-4584-ADBD-F31E40A5A155}"/>
              </a:ext>
            </a:extLst>
          </p:cNvPr>
          <p:cNvSpPr>
            <a:spLocks noGrp="1"/>
          </p:cNvSpPr>
          <p:nvPr>
            <p:ph type="hdr" sz="quarter"/>
          </p:nvPr>
        </p:nvSpPr>
        <p:spPr/>
        <p:txBody>
          <a:bodyPr/>
          <a:lstStyle/>
          <a:p>
            <a:r>
              <a:rPr lang="en-US" noProof="0" dirty="0"/>
              <a:t>ACCT101 – Financial Accounting</a:t>
            </a:r>
            <a:endParaRPr lang="en-SG" noProof="0" dirty="0"/>
          </a:p>
        </p:txBody>
      </p:sp>
      <p:sp>
        <p:nvSpPr>
          <p:cNvPr id="20" name="Slide Image Placeholder 19">
            <a:extLst>
              <a:ext uri="{FF2B5EF4-FFF2-40B4-BE49-F238E27FC236}">
                <a16:creationId xmlns:a16="http://schemas.microsoft.com/office/drawing/2014/main" id="{9149BE6F-902A-411C-854E-5D7204C04BD3}"/>
              </a:ext>
            </a:extLst>
          </p:cNvPr>
          <p:cNvSpPr>
            <a:spLocks noGrp="1" noRot="1" noChangeAspect="1"/>
          </p:cNvSpPr>
          <p:nvPr>
            <p:ph type="sldImg"/>
          </p:nvPr>
        </p:nvSpPr>
        <p:spPr/>
      </p:sp>
      <p:sp>
        <p:nvSpPr>
          <p:cNvPr id="21" name="Notes Placeholder 20">
            <a:extLst>
              <a:ext uri="{FF2B5EF4-FFF2-40B4-BE49-F238E27FC236}">
                <a16:creationId xmlns:a16="http://schemas.microsoft.com/office/drawing/2014/main" id="{60443B54-41C4-4DE5-AB55-BC429A55D399}"/>
              </a:ext>
            </a:extLst>
          </p:cNvPr>
          <p:cNvSpPr>
            <a:spLocks noGrp="1"/>
          </p:cNvSpPr>
          <p:nvPr>
            <p:ph type="body" idx="1"/>
          </p:nvPr>
        </p:nvSpPr>
        <p:spPr/>
        <p:txBody>
          <a:bodyPr/>
          <a:lstStyle/>
          <a:p>
            <a:r>
              <a:rPr lang="en-SG" dirty="0"/>
              <a:t>These are my learning outcomes for Sustainability Reporting (SR)</a:t>
            </a:r>
          </a:p>
          <a:p>
            <a:endParaRPr lang="en-SG" dirty="0"/>
          </a:p>
          <a:p>
            <a:r>
              <a:rPr lang="en-SG" dirty="0"/>
              <a:t>I have also included “reading” and “commenting on” (basic understanding and thinking processes, not analysing) in my Team Project (hence the graphic for TEAM).</a:t>
            </a:r>
          </a:p>
        </p:txBody>
      </p:sp>
    </p:spTree>
    <p:extLst>
      <p:ext uri="{BB962C8B-B14F-4D97-AF65-F5344CB8AC3E}">
        <p14:creationId xmlns:p14="http://schemas.microsoft.com/office/powerpoint/2010/main" val="41883516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12" name="Date Placeholder 11">
            <a:extLst>
              <a:ext uri="{FF2B5EF4-FFF2-40B4-BE49-F238E27FC236}">
                <a16:creationId xmlns:a16="http://schemas.microsoft.com/office/drawing/2014/main" id="{CE53CD60-EE51-453B-8359-8FD960BC27A6}"/>
              </a:ext>
            </a:extLst>
          </p:cNvPr>
          <p:cNvSpPr>
            <a:spLocks noGrp="1"/>
          </p:cNvSpPr>
          <p:nvPr>
            <p:ph type="dt" idx="1"/>
          </p:nvPr>
        </p:nvSpPr>
        <p:spPr/>
        <p:txBody>
          <a:bodyPr/>
          <a:lstStyle/>
          <a:p>
            <a:fld id="{99DB705C-9589-4961-9D39-91F7245D7E05}" type="datetime1">
              <a:rPr lang="en-SG" smtClean="0"/>
              <a:t>2/9/2023</a:t>
            </a:fld>
            <a:endParaRPr lang="en-SG" dirty="0"/>
          </a:p>
        </p:txBody>
      </p:sp>
      <p:sp>
        <p:nvSpPr>
          <p:cNvPr id="13" name="Footer Placeholder 12">
            <a:extLst>
              <a:ext uri="{FF2B5EF4-FFF2-40B4-BE49-F238E27FC236}">
                <a16:creationId xmlns:a16="http://schemas.microsoft.com/office/drawing/2014/main" id="{4CAFD46A-C55A-49BC-B731-6A2B108FE7FE}"/>
              </a:ext>
            </a:extLst>
          </p:cNvPr>
          <p:cNvSpPr>
            <a:spLocks noGrp="1"/>
          </p:cNvSpPr>
          <p:nvPr>
            <p:ph type="ftr" sz="quarter" idx="4"/>
          </p:nvPr>
        </p:nvSpPr>
        <p:spPr/>
        <p:txBody>
          <a:bodyPr/>
          <a:lstStyle/>
          <a:p>
            <a:r>
              <a:rPr lang="en-SG" dirty="0"/>
              <a:t>Sustainability Reporting</a:t>
            </a:r>
          </a:p>
        </p:txBody>
      </p:sp>
      <p:sp>
        <p:nvSpPr>
          <p:cNvPr id="14" name="Slide Number Placeholder 13">
            <a:extLst>
              <a:ext uri="{FF2B5EF4-FFF2-40B4-BE49-F238E27FC236}">
                <a16:creationId xmlns:a16="http://schemas.microsoft.com/office/drawing/2014/main" id="{BB27A0AC-6CC0-4FFC-81E3-F4B7AF9508C6}"/>
              </a:ext>
            </a:extLst>
          </p:cNvPr>
          <p:cNvSpPr>
            <a:spLocks noGrp="1"/>
          </p:cNvSpPr>
          <p:nvPr>
            <p:ph type="sldNum" sz="quarter" idx="5"/>
          </p:nvPr>
        </p:nvSpPr>
        <p:spPr/>
        <p:txBody>
          <a:bodyPr/>
          <a:lstStyle/>
          <a:p>
            <a:r>
              <a:rPr lang="en-SG" dirty="0"/>
              <a:t>Seminar 6-</a:t>
            </a:r>
            <a:fld id="{297A8CB4-5E3E-451D-87A2-077AE363B791}" type="slidenum">
              <a:rPr lang="en-SG" smtClean="0"/>
              <a:pPr/>
              <a:t>20</a:t>
            </a:fld>
            <a:endParaRPr lang="en-SG" dirty="0"/>
          </a:p>
        </p:txBody>
      </p:sp>
      <p:sp>
        <p:nvSpPr>
          <p:cNvPr id="15" name="Header Placeholder 14">
            <a:extLst>
              <a:ext uri="{FF2B5EF4-FFF2-40B4-BE49-F238E27FC236}">
                <a16:creationId xmlns:a16="http://schemas.microsoft.com/office/drawing/2014/main" id="{EE734D4C-8AA1-457D-B21C-AC7876740D79}"/>
              </a:ext>
            </a:extLst>
          </p:cNvPr>
          <p:cNvSpPr>
            <a:spLocks noGrp="1"/>
          </p:cNvSpPr>
          <p:nvPr>
            <p:ph type="hdr" sz="quarter"/>
          </p:nvPr>
        </p:nvSpPr>
        <p:spPr/>
        <p:txBody>
          <a:bodyPr/>
          <a:lstStyle/>
          <a:p>
            <a:r>
              <a:rPr lang="en-US" noProof="0" dirty="0"/>
              <a:t>ACCT101 – Financial Accounting</a:t>
            </a:r>
            <a:endParaRPr lang="en-SG" b="1" noProof="0" dirty="0"/>
          </a:p>
        </p:txBody>
      </p:sp>
    </p:spTree>
    <p:extLst>
      <p:ext uri="{BB962C8B-B14F-4D97-AF65-F5344CB8AC3E}">
        <p14:creationId xmlns:p14="http://schemas.microsoft.com/office/powerpoint/2010/main" val="560074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SG" b="1" dirty="0"/>
              <a:t>An introductory clip to the 17 Sustainable Development Goals.</a:t>
            </a:r>
            <a:r>
              <a:rPr lang="en-SG" dirty="0"/>
              <a:t>  The voice-over is by Emma Watson (Hermione Granger from Harry Potter).</a:t>
            </a:r>
            <a:endParaRPr lang="en-SG" sz="1200" b="1" dirty="0">
              <a:solidFill>
                <a:schemeClr val="tx1"/>
              </a:solidFill>
              <a:hlinkClick r:id="rId3"/>
            </a:endParaRPr>
          </a:p>
          <a:p>
            <a:endParaRPr lang="en-SG" dirty="0">
              <a:hlinkClick r:id="rId3"/>
            </a:endParaRPr>
          </a:p>
          <a:p>
            <a:r>
              <a:rPr lang="en-SG" sz="1200" b="0" dirty="0">
                <a:solidFill>
                  <a:schemeClr val="tx1"/>
                </a:solidFill>
                <a:hlinkClick r:id="rId3"/>
              </a:rPr>
              <a:t>https://youtu.be/cBxN9E5f7pc</a:t>
            </a:r>
            <a:endParaRPr lang="en-SG" sz="1200" b="0" dirty="0">
              <a:solidFill>
                <a:schemeClr val="tx1"/>
              </a:solidFill>
            </a:endParaRPr>
          </a:p>
          <a:p>
            <a:endParaRPr lang="en-SG" dirty="0"/>
          </a:p>
          <a:p>
            <a:r>
              <a:rPr lang="en-SG" dirty="0"/>
              <a:t>Here are some other links for Singapore and Asia.</a:t>
            </a:r>
          </a:p>
          <a:p>
            <a:endParaRPr lang="en-SG" dirty="0"/>
          </a:p>
          <a:p>
            <a:r>
              <a:rPr lang="en-SG" dirty="0">
                <a:hlinkClick r:id="rId4"/>
              </a:rPr>
              <a:t>https://www.singstat.gov.sg/find-data/sdg</a:t>
            </a:r>
            <a:endParaRPr lang="en-SG" dirty="0"/>
          </a:p>
          <a:p>
            <a:endParaRPr lang="en-SG" dirty="0"/>
          </a:p>
          <a:p>
            <a:r>
              <a:rPr lang="en-SG" dirty="0">
                <a:hlinkClick r:id="rId5"/>
              </a:rPr>
              <a:t>https://www.aseanstats.org/wp-content/uploads/2022/11/The-2022-ASEAN-SDG-Snapshot-Report-b.pdf</a:t>
            </a:r>
            <a:endParaRPr lang="en-SG" dirty="0"/>
          </a:p>
          <a:p>
            <a:endParaRPr lang="en-SG" dirty="0"/>
          </a:p>
        </p:txBody>
      </p:sp>
      <p:sp>
        <p:nvSpPr>
          <p:cNvPr id="12" name="Date Placeholder 11">
            <a:extLst>
              <a:ext uri="{FF2B5EF4-FFF2-40B4-BE49-F238E27FC236}">
                <a16:creationId xmlns:a16="http://schemas.microsoft.com/office/drawing/2014/main" id="{3E580054-FAD0-478B-86C5-795C4562F545}"/>
              </a:ext>
            </a:extLst>
          </p:cNvPr>
          <p:cNvSpPr>
            <a:spLocks noGrp="1"/>
          </p:cNvSpPr>
          <p:nvPr>
            <p:ph type="dt" idx="1"/>
          </p:nvPr>
        </p:nvSpPr>
        <p:spPr/>
        <p:txBody>
          <a:bodyPr/>
          <a:lstStyle/>
          <a:p>
            <a:fld id="{4B9EDA08-C68E-40D4-8AD2-A1CF0F648C24}" type="datetime1">
              <a:rPr lang="en-SG" smtClean="0"/>
              <a:t>2/9/2023</a:t>
            </a:fld>
            <a:endParaRPr lang="en-SG" dirty="0"/>
          </a:p>
        </p:txBody>
      </p:sp>
      <p:sp>
        <p:nvSpPr>
          <p:cNvPr id="13" name="Footer Placeholder 12">
            <a:extLst>
              <a:ext uri="{FF2B5EF4-FFF2-40B4-BE49-F238E27FC236}">
                <a16:creationId xmlns:a16="http://schemas.microsoft.com/office/drawing/2014/main" id="{0E2C6521-18D8-45BD-990D-06C8A69C2DED}"/>
              </a:ext>
            </a:extLst>
          </p:cNvPr>
          <p:cNvSpPr>
            <a:spLocks noGrp="1"/>
          </p:cNvSpPr>
          <p:nvPr>
            <p:ph type="ftr" sz="quarter" idx="4"/>
          </p:nvPr>
        </p:nvSpPr>
        <p:spPr/>
        <p:txBody>
          <a:bodyPr/>
          <a:lstStyle/>
          <a:p>
            <a:r>
              <a:rPr lang="en-SG" dirty="0"/>
              <a:t>Sustainability Reporting</a:t>
            </a:r>
          </a:p>
        </p:txBody>
      </p:sp>
      <p:sp>
        <p:nvSpPr>
          <p:cNvPr id="14" name="Slide Number Placeholder 13">
            <a:extLst>
              <a:ext uri="{FF2B5EF4-FFF2-40B4-BE49-F238E27FC236}">
                <a16:creationId xmlns:a16="http://schemas.microsoft.com/office/drawing/2014/main" id="{78279C43-5CEC-4005-B215-4696854BDEA0}"/>
              </a:ext>
            </a:extLst>
          </p:cNvPr>
          <p:cNvSpPr>
            <a:spLocks noGrp="1"/>
          </p:cNvSpPr>
          <p:nvPr>
            <p:ph type="sldNum" sz="quarter" idx="5"/>
          </p:nvPr>
        </p:nvSpPr>
        <p:spPr/>
        <p:txBody>
          <a:bodyPr/>
          <a:lstStyle/>
          <a:p>
            <a:r>
              <a:rPr lang="en-SG" dirty="0"/>
              <a:t>Seminar 6-</a:t>
            </a:r>
            <a:fld id="{297A8CB4-5E3E-451D-87A2-077AE363B791}" type="slidenum">
              <a:rPr lang="en-SG" smtClean="0"/>
              <a:pPr/>
              <a:t>21</a:t>
            </a:fld>
            <a:endParaRPr lang="en-SG" dirty="0"/>
          </a:p>
        </p:txBody>
      </p:sp>
      <p:sp>
        <p:nvSpPr>
          <p:cNvPr id="15" name="Header Placeholder 14">
            <a:extLst>
              <a:ext uri="{FF2B5EF4-FFF2-40B4-BE49-F238E27FC236}">
                <a16:creationId xmlns:a16="http://schemas.microsoft.com/office/drawing/2014/main" id="{3A59A6D1-08B4-4A76-88DC-2B304D9466A0}"/>
              </a:ext>
            </a:extLst>
          </p:cNvPr>
          <p:cNvSpPr>
            <a:spLocks noGrp="1"/>
          </p:cNvSpPr>
          <p:nvPr>
            <p:ph type="hdr" sz="quarter"/>
          </p:nvPr>
        </p:nvSpPr>
        <p:spPr/>
        <p:txBody>
          <a:bodyPr/>
          <a:lstStyle/>
          <a:p>
            <a:r>
              <a:rPr lang="en-US" noProof="0" dirty="0"/>
              <a:t>ACCT101 – Financial Accounting</a:t>
            </a:r>
            <a:endParaRPr lang="en-SG" noProof="0" dirty="0"/>
          </a:p>
        </p:txBody>
      </p:sp>
      <p:sp>
        <p:nvSpPr>
          <p:cNvPr id="27" name="Slide Image Placeholder 26">
            <a:extLst>
              <a:ext uri="{FF2B5EF4-FFF2-40B4-BE49-F238E27FC236}">
                <a16:creationId xmlns:a16="http://schemas.microsoft.com/office/drawing/2014/main" id="{7E414289-91B8-4165-B4B6-7555F17CC146}"/>
              </a:ext>
            </a:extLst>
          </p:cNvPr>
          <p:cNvSpPr>
            <a:spLocks noGrp="1" noRot="1" noChangeAspect="1"/>
          </p:cNvSpPr>
          <p:nvPr>
            <p:ph type="sldImg"/>
          </p:nvPr>
        </p:nvSpPr>
        <p:spPr/>
      </p:sp>
    </p:spTree>
    <p:extLst>
      <p:ext uri="{BB962C8B-B14F-4D97-AF65-F5344CB8AC3E}">
        <p14:creationId xmlns:p14="http://schemas.microsoft.com/office/powerpoint/2010/main" val="15866196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These are the goals where SG has done exceptionally well so far, and we are working toward the other goals.</a:t>
            </a:r>
          </a:p>
        </p:txBody>
      </p:sp>
      <p:sp>
        <p:nvSpPr>
          <p:cNvPr id="4" name="Header Placeholder 3"/>
          <p:cNvSpPr>
            <a:spLocks noGrp="1"/>
          </p:cNvSpPr>
          <p:nvPr>
            <p:ph type="hdr" sz="quarter"/>
          </p:nvPr>
        </p:nvSpPr>
        <p:spPr/>
        <p:txBody>
          <a:bodyPr/>
          <a:lstStyle/>
          <a:p>
            <a:r>
              <a:rPr lang="en-SG" dirty="0"/>
              <a:t>ACCT101 – Financial Accounting</a:t>
            </a:r>
            <a:endParaRPr lang="en-SG" b="1" dirty="0"/>
          </a:p>
        </p:txBody>
      </p:sp>
      <p:sp>
        <p:nvSpPr>
          <p:cNvPr id="5" name="Date Placeholder 4"/>
          <p:cNvSpPr>
            <a:spLocks noGrp="1"/>
          </p:cNvSpPr>
          <p:nvPr>
            <p:ph type="dt" idx="1"/>
          </p:nvPr>
        </p:nvSpPr>
        <p:spPr/>
        <p:txBody>
          <a:bodyPr/>
          <a:lstStyle/>
          <a:p>
            <a:fld id="{3149B4E9-98B7-45D6-8565-38CEC87E0D26}" type="datetime1">
              <a:rPr lang="en-SG" smtClean="0"/>
              <a:t>2/9/2023</a:t>
            </a:fld>
            <a:endParaRPr lang="en-SG" dirty="0"/>
          </a:p>
        </p:txBody>
      </p:sp>
      <p:sp>
        <p:nvSpPr>
          <p:cNvPr id="6" name="Footer Placeholder 5"/>
          <p:cNvSpPr>
            <a:spLocks noGrp="1"/>
          </p:cNvSpPr>
          <p:nvPr>
            <p:ph type="ftr" sz="quarter" idx="4"/>
          </p:nvPr>
        </p:nvSpPr>
        <p:spPr/>
        <p:txBody>
          <a:bodyPr/>
          <a:lstStyle/>
          <a:p>
            <a:r>
              <a:rPr lang="en-SG" dirty="0"/>
              <a:t>Sustainability Reporting</a:t>
            </a:r>
          </a:p>
        </p:txBody>
      </p:sp>
      <p:sp>
        <p:nvSpPr>
          <p:cNvPr id="7" name="Slide Number Placeholder 6"/>
          <p:cNvSpPr>
            <a:spLocks noGrp="1"/>
          </p:cNvSpPr>
          <p:nvPr>
            <p:ph type="sldNum" sz="quarter" idx="5"/>
          </p:nvPr>
        </p:nvSpPr>
        <p:spPr/>
        <p:txBody>
          <a:bodyPr/>
          <a:lstStyle/>
          <a:p>
            <a:r>
              <a:rPr lang="en-SG" dirty="0"/>
              <a:t>Seminar 6-</a:t>
            </a:r>
            <a:fld id="{297A8CB4-5E3E-451D-87A2-077AE363B791}" type="slidenum">
              <a:rPr lang="en-SG" smtClean="0"/>
              <a:pPr/>
              <a:t>22</a:t>
            </a:fld>
            <a:endParaRPr lang="en-SG" dirty="0"/>
          </a:p>
        </p:txBody>
      </p:sp>
    </p:spTree>
    <p:extLst>
      <p:ext uri="{BB962C8B-B14F-4D97-AF65-F5344CB8AC3E}">
        <p14:creationId xmlns:p14="http://schemas.microsoft.com/office/powerpoint/2010/main" val="28851905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16">
            <a:extLst>
              <a:ext uri="{FF2B5EF4-FFF2-40B4-BE49-F238E27FC236}">
                <a16:creationId xmlns:a16="http://schemas.microsoft.com/office/drawing/2014/main" id="{9A7BB2E3-CB8B-42C2-9F22-1686A6453251}"/>
              </a:ext>
            </a:extLst>
          </p:cNvPr>
          <p:cNvSpPr>
            <a:spLocks noGrp="1"/>
          </p:cNvSpPr>
          <p:nvPr>
            <p:ph type="dt" idx="1"/>
          </p:nvPr>
        </p:nvSpPr>
        <p:spPr/>
        <p:txBody>
          <a:bodyPr/>
          <a:lstStyle/>
          <a:p>
            <a:fld id="{559DA9F4-866D-4DB8-A26B-70B72D9A5BB2}" type="datetime1">
              <a:rPr lang="en-SG" smtClean="0"/>
              <a:t>2/9/2023</a:t>
            </a:fld>
            <a:endParaRPr lang="en-SG" dirty="0"/>
          </a:p>
        </p:txBody>
      </p:sp>
      <p:sp>
        <p:nvSpPr>
          <p:cNvPr id="18" name="Footer Placeholder 17">
            <a:extLst>
              <a:ext uri="{FF2B5EF4-FFF2-40B4-BE49-F238E27FC236}">
                <a16:creationId xmlns:a16="http://schemas.microsoft.com/office/drawing/2014/main" id="{ED999BE5-8E3F-41CF-98C9-2B134A43164D}"/>
              </a:ext>
            </a:extLst>
          </p:cNvPr>
          <p:cNvSpPr>
            <a:spLocks noGrp="1"/>
          </p:cNvSpPr>
          <p:nvPr>
            <p:ph type="ftr" sz="quarter" idx="4"/>
          </p:nvPr>
        </p:nvSpPr>
        <p:spPr/>
        <p:txBody>
          <a:bodyPr/>
          <a:lstStyle/>
          <a:p>
            <a:r>
              <a:rPr lang="en-SG" dirty="0"/>
              <a:t>Sustainability Reporting</a:t>
            </a:r>
          </a:p>
        </p:txBody>
      </p:sp>
      <p:sp>
        <p:nvSpPr>
          <p:cNvPr id="19" name="Slide Number Placeholder 18">
            <a:extLst>
              <a:ext uri="{FF2B5EF4-FFF2-40B4-BE49-F238E27FC236}">
                <a16:creationId xmlns:a16="http://schemas.microsoft.com/office/drawing/2014/main" id="{8CCD537F-00F7-4C76-936C-35F19EC1504A}"/>
              </a:ext>
            </a:extLst>
          </p:cNvPr>
          <p:cNvSpPr>
            <a:spLocks noGrp="1"/>
          </p:cNvSpPr>
          <p:nvPr>
            <p:ph type="sldNum" sz="quarter" idx="5"/>
          </p:nvPr>
        </p:nvSpPr>
        <p:spPr/>
        <p:txBody>
          <a:bodyPr/>
          <a:lstStyle/>
          <a:p>
            <a:r>
              <a:rPr lang="en-SG" dirty="0"/>
              <a:t>Seminar 6-</a:t>
            </a:r>
            <a:fld id="{297A8CB4-5E3E-451D-87A2-077AE363B791}" type="slidenum">
              <a:rPr lang="en-SG" smtClean="0"/>
              <a:pPr/>
              <a:t>23</a:t>
            </a:fld>
            <a:endParaRPr lang="en-SG" dirty="0"/>
          </a:p>
        </p:txBody>
      </p:sp>
      <p:sp>
        <p:nvSpPr>
          <p:cNvPr id="20" name="Header Placeholder 19">
            <a:extLst>
              <a:ext uri="{FF2B5EF4-FFF2-40B4-BE49-F238E27FC236}">
                <a16:creationId xmlns:a16="http://schemas.microsoft.com/office/drawing/2014/main" id="{53B5B0E4-037A-4E38-A486-A4A01544F0A7}"/>
              </a:ext>
            </a:extLst>
          </p:cNvPr>
          <p:cNvSpPr>
            <a:spLocks noGrp="1"/>
          </p:cNvSpPr>
          <p:nvPr>
            <p:ph type="hdr" sz="quarter"/>
          </p:nvPr>
        </p:nvSpPr>
        <p:spPr/>
        <p:txBody>
          <a:bodyPr/>
          <a:lstStyle/>
          <a:p>
            <a:r>
              <a:rPr lang="en-US" noProof="0" dirty="0"/>
              <a:t>ACCT101 – Financial Accounting</a:t>
            </a:r>
            <a:endParaRPr lang="en-SG" noProof="0" dirty="0"/>
          </a:p>
        </p:txBody>
      </p:sp>
      <p:sp>
        <p:nvSpPr>
          <p:cNvPr id="25" name="Slide Image Placeholder 24">
            <a:extLst>
              <a:ext uri="{FF2B5EF4-FFF2-40B4-BE49-F238E27FC236}">
                <a16:creationId xmlns:a16="http://schemas.microsoft.com/office/drawing/2014/main" id="{F4A1025F-3A13-4590-8998-A86BF68988D7}"/>
              </a:ext>
            </a:extLst>
          </p:cNvPr>
          <p:cNvSpPr>
            <a:spLocks noGrp="1" noRot="1" noChangeAspect="1"/>
          </p:cNvSpPr>
          <p:nvPr>
            <p:ph type="sldImg"/>
          </p:nvPr>
        </p:nvSpPr>
        <p:spPr/>
      </p:sp>
      <p:sp>
        <p:nvSpPr>
          <p:cNvPr id="26" name="Notes Placeholder 25">
            <a:extLst>
              <a:ext uri="{FF2B5EF4-FFF2-40B4-BE49-F238E27FC236}">
                <a16:creationId xmlns:a16="http://schemas.microsoft.com/office/drawing/2014/main" id="{F8627F2A-8DE9-4532-812C-C725CDA796D2}"/>
              </a:ext>
            </a:extLst>
          </p:cNvPr>
          <p:cNvSpPr>
            <a:spLocks noGrp="1"/>
          </p:cNvSpPr>
          <p:nvPr>
            <p:ph type="body" idx="1"/>
          </p:nvPr>
        </p:nvSpPr>
        <p:spPr/>
        <p:txBody>
          <a:bodyPr/>
          <a:lstStyle/>
          <a:p>
            <a:r>
              <a:rPr lang="en-SG" dirty="0"/>
              <a:t>What is the circular economy</a:t>
            </a:r>
          </a:p>
          <a:p>
            <a:r>
              <a:rPr lang="en-SG" dirty="0">
                <a:hlinkClick r:id="rId3"/>
              </a:rPr>
              <a:t>https://www.towardszerowaste.gov.sg/circular-economy/</a:t>
            </a:r>
            <a:endParaRPr lang="en-SG" dirty="0"/>
          </a:p>
          <a:p>
            <a:endParaRPr lang="en-SG" dirty="0"/>
          </a:p>
          <a:p>
            <a:r>
              <a:rPr lang="en-SG" dirty="0"/>
              <a:t>It is important for students to understand that SR is </a:t>
            </a:r>
            <a:r>
              <a:rPr lang="en-US" sz="1200" dirty="0"/>
              <a:t>is not a disclosure exercise but a whole-of-business responsibility.  As future business leaders, our students need to see how SR fits into the bigger picture and how they can be exemplary custodians of the circular economy.</a:t>
            </a:r>
            <a:r>
              <a:rPr lang="en-SG" dirty="0"/>
              <a:t> </a:t>
            </a:r>
          </a:p>
        </p:txBody>
      </p:sp>
    </p:spTree>
    <p:extLst>
      <p:ext uri="{BB962C8B-B14F-4D97-AF65-F5344CB8AC3E}">
        <p14:creationId xmlns:p14="http://schemas.microsoft.com/office/powerpoint/2010/main" val="24982438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otes Placeholder 7">
            <a:extLst>
              <a:ext uri="{FF2B5EF4-FFF2-40B4-BE49-F238E27FC236}">
                <a16:creationId xmlns:a16="http://schemas.microsoft.com/office/drawing/2014/main" id="{C36AFDB9-F51B-4B34-A841-FFBC4A0332A7}"/>
              </a:ext>
            </a:extLst>
          </p:cNvPr>
          <p:cNvSpPr>
            <a:spLocks noGrp="1"/>
          </p:cNvSpPr>
          <p:nvPr>
            <p:ph type="body" idx="1"/>
          </p:nvPr>
        </p:nvSpPr>
        <p:spPr/>
        <p:txBody>
          <a:bodyPr/>
          <a:lstStyle/>
          <a:p>
            <a:r>
              <a:rPr lang="en-US" dirty="0"/>
              <a:t>An example from Singapore</a:t>
            </a:r>
          </a:p>
          <a:p>
            <a:endParaRPr lang="en-US" dirty="0"/>
          </a:p>
          <a:p>
            <a:r>
              <a:rPr lang="en-US" dirty="0"/>
              <a:t>We have also closed the water loop. By combining water and sanitation, Singapore is able to endlessly recycle water, reusing it again and again. Every drop of used water is collected and treated, turning much of it into drinking water again. This has allowed Singapore to reintroduce up to almost 800,000 m3 of ultra-pure recycled water into our system each day.  An 50m swimming pool (50m x 30m x 2m) holds about 2,500 m3, so Singapore reintroduces the equivalent of 320 swimming pools of water back into our system each day.</a:t>
            </a:r>
          </a:p>
          <a:p>
            <a:endParaRPr lang="en-US" dirty="0"/>
          </a:p>
          <a:p>
            <a:r>
              <a:rPr lang="en-US" dirty="0"/>
              <a:t>The pay-per-use plastic bag charge is another example from Singapore.</a:t>
            </a:r>
          </a:p>
          <a:p>
            <a:endParaRPr lang="en-US" dirty="0"/>
          </a:p>
          <a:p>
            <a:r>
              <a:rPr lang="en-US" dirty="0"/>
              <a:t>Is the money collected from charging for plastic bags </a:t>
            </a:r>
            <a:r>
              <a:rPr lang="en-US" b="1" dirty="0"/>
              <a:t>revenue</a:t>
            </a:r>
            <a:r>
              <a:rPr lang="en-US" dirty="0"/>
              <a:t> to the supermarket, for instance NTUC?</a:t>
            </a:r>
          </a:p>
          <a:p>
            <a:endParaRPr lang="en-US" dirty="0"/>
          </a:p>
          <a:p>
            <a:r>
              <a:rPr lang="en-US" i="1" dirty="0"/>
              <a:t>The government strongly encourages supermarket operators to channel the proceeds from the bag charge to environmental or social causes. Supermarket operators have indicated that they intend to do so. </a:t>
            </a:r>
          </a:p>
          <a:p>
            <a:endParaRPr lang="en-US" i="1" dirty="0"/>
          </a:p>
          <a:p>
            <a:r>
              <a:rPr lang="en-US" i="1" dirty="0"/>
              <a:t>Obligated supermarket operators </a:t>
            </a:r>
            <a:r>
              <a:rPr lang="en-US" b="1" i="1" dirty="0"/>
              <a:t>are required to publish information annually </a:t>
            </a:r>
            <a:r>
              <a:rPr lang="en-US" i="1" dirty="0"/>
              <a:t>on the number of disposable carrier bags supplied, amount of proceeds collected, and how the proceeds are used. This will ensure that there is transparency and accountability in their use of proceeds.</a:t>
            </a:r>
            <a:r>
              <a:rPr lang="en-US" dirty="0"/>
              <a:t> </a:t>
            </a:r>
            <a:r>
              <a:rPr lang="en-US" dirty="0">
                <a:hlinkClick r:id="rId3"/>
              </a:rPr>
              <a:t>https://www.nea.gov.sg/our-services/waste-management/disposable-carrier-bag-charge</a:t>
            </a:r>
            <a:r>
              <a:rPr lang="en-US" dirty="0"/>
              <a:t> </a:t>
            </a:r>
            <a:endParaRPr lang="en-SG" dirty="0"/>
          </a:p>
        </p:txBody>
      </p:sp>
      <p:sp>
        <p:nvSpPr>
          <p:cNvPr id="9" name="Slide Image Placeholder 8">
            <a:extLst>
              <a:ext uri="{FF2B5EF4-FFF2-40B4-BE49-F238E27FC236}">
                <a16:creationId xmlns:a16="http://schemas.microsoft.com/office/drawing/2014/main" id="{D9B9D469-BA46-47BE-857C-00527F2D6A68}"/>
              </a:ext>
            </a:extLst>
          </p:cNvPr>
          <p:cNvSpPr>
            <a:spLocks noGrp="1" noRot="1" noChangeAspect="1"/>
          </p:cNvSpPr>
          <p:nvPr>
            <p:ph type="sldImg"/>
          </p:nvPr>
        </p:nvSpPr>
        <p:spPr/>
      </p:sp>
      <p:sp>
        <p:nvSpPr>
          <p:cNvPr id="14" name="Date Placeholder 13">
            <a:extLst>
              <a:ext uri="{FF2B5EF4-FFF2-40B4-BE49-F238E27FC236}">
                <a16:creationId xmlns:a16="http://schemas.microsoft.com/office/drawing/2014/main" id="{0C993367-1FDA-4A02-9840-6A06A330BD54}"/>
              </a:ext>
            </a:extLst>
          </p:cNvPr>
          <p:cNvSpPr>
            <a:spLocks noGrp="1"/>
          </p:cNvSpPr>
          <p:nvPr>
            <p:ph type="dt" idx="1"/>
          </p:nvPr>
        </p:nvSpPr>
        <p:spPr/>
        <p:txBody>
          <a:bodyPr/>
          <a:lstStyle/>
          <a:p>
            <a:fld id="{7F55D16C-1991-446D-A52D-718997B9C234}" type="datetime1">
              <a:rPr lang="en-SG" smtClean="0"/>
              <a:t>2/9/2023</a:t>
            </a:fld>
            <a:endParaRPr lang="en-SG" dirty="0"/>
          </a:p>
        </p:txBody>
      </p:sp>
      <p:sp>
        <p:nvSpPr>
          <p:cNvPr id="15" name="Footer Placeholder 14">
            <a:extLst>
              <a:ext uri="{FF2B5EF4-FFF2-40B4-BE49-F238E27FC236}">
                <a16:creationId xmlns:a16="http://schemas.microsoft.com/office/drawing/2014/main" id="{4D7077BC-21C1-49C4-972E-7F5864D6412E}"/>
              </a:ext>
            </a:extLst>
          </p:cNvPr>
          <p:cNvSpPr>
            <a:spLocks noGrp="1"/>
          </p:cNvSpPr>
          <p:nvPr>
            <p:ph type="ftr" sz="quarter" idx="4"/>
          </p:nvPr>
        </p:nvSpPr>
        <p:spPr/>
        <p:txBody>
          <a:bodyPr/>
          <a:lstStyle/>
          <a:p>
            <a:r>
              <a:rPr lang="en-SG" dirty="0"/>
              <a:t>Sustainability Reporting</a:t>
            </a:r>
          </a:p>
        </p:txBody>
      </p:sp>
      <p:sp>
        <p:nvSpPr>
          <p:cNvPr id="16" name="Slide Number Placeholder 15">
            <a:extLst>
              <a:ext uri="{FF2B5EF4-FFF2-40B4-BE49-F238E27FC236}">
                <a16:creationId xmlns:a16="http://schemas.microsoft.com/office/drawing/2014/main" id="{E60BC4C3-13C7-428B-987B-78912FDCC013}"/>
              </a:ext>
            </a:extLst>
          </p:cNvPr>
          <p:cNvSpPr>
            <a:spLocks noGrp="1"/>
          </p:cNvSpPr>
          <p:nvPr>
            <p:ph type="sldNum" sz="quarter" idx="5"/>
          </p:nvPr>
        </p:nvSpPr>
        <p:spPr/>
        <p:txBody>
          <a:bodyPr/>
          <a:lstStyle/>
          <a:p>
            <a:r>
              <a:rPr lang="en-SG" dirty="0"/>
              <a:t>Seminar 6-</a:t>
            </a:r>
            <a:fld id="{297A8CB4-5E3E-451D-87A2-077AE363B791}" type="slidenum">
              <a:rPr lang="en-SG" smtClean="0"/>
              <a:pPr/>
              <a:t>24</a:t>
            </a:fld>
            <a:endParaRPr lang="en-SG" dirty="0"/>
          </a:p>
        </p:txBody>
      </p:sp>
      <p:sp>
        <p:nvSpPr>
          <p:cNvPr id="17" name="Header Placeholder 16">
            <a:extLst>
              <a:ext uri="{FF2B5EF4-FFF2-40B4-BE49-F238E27FC236}">
                <a16:creationId xmlns:a16="http://schemas.microsoft.com/office/drawing/2014/main" id="{6B51AF5E-D6A0-48FB-90D9-CE6F19318EFE}"/>
              </a:ext>
            </a:extLst>
          </p:cNvPr>
          <p:cNvSpPr>
            <a:spLocks noGrp="1"/>
          </p:cNvSpPr>
          <p:nvPr>
            <p:ph type="hdr" sz="quarter"/>
          </p:nvPr>
        </p:nvSpPr>
        <p:spPr/>
        <p:txBody>
          <a:bodyPr/>
          <a:lstStyle/>
          <a:p>
            <a:r>
              <a:rPr lang="en-US" noProof="0" dirty="0"/>
              <a:t>ACCT101 – Financial Accounting</a:t>
            </a:r>
            <a:endParaRPr lang="en-SG" b="1" noProof="0" dirty="0"/>
          </a:p>
        </p:txBody>
      </p:sp>
    </p:spTree>
    <p:extLst>
      <p:ext uri="{BB962C8B-B14F-4D97-AF65-F5344CB8AC3E}">
        <p14:creationId xmlns:p14="http://schemas.microsoft.com/office/powerpoint/2010/main" val="29561860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Image Placeholder 7">
            <a:extLst>
              <a:ext uri="{FF2B5EF4-FFF2-40B4-BE49-F238E27FC236}">
                <a16:creationId xmlns:a16="http://schemas.microsoft.com/office/drawing/2014/main" id="{68DF26BD-2BC3-413D-B080-2ED9ECED84AA}"/>
              </a:ext>
            </a:extLst>
          </p:cNvPr>
          <p:cNvSpPr>
            <a:spLocks noGrp="1" noRot="1" noChangeAspect="1"/>
          </p:cNvSpPr>
          <p:nvPr>
            <p:ph type="sldImg"/>
          </p:nvPr>
        </p:nvSpPr>
        <p:spPr/>
      </p:sp>
      <p:sp>
        <p:nvSpPr>
          <p:cNvPr id="9" name="Notes Placeholder 8">
            <a:extLst>
              <a:ext uri="{FF2B5EF4-FFF2-40B4-BE49-F238E27FC236}">
                <a16:creationId xmlns:a16="http://schemas.microsoft.com/office/drawing/2014/main" id="{02DD44B9-2899-491E-A6DE-DF1A9AF79B84}"/>
              </a:ext>
            </a:extLst>
          </p:cNvPr>
          <p:cNvSpPr>
            <a:spLocks noGrp="1"/>
          </p:cNvSpPr>
          <p:nvPr>
            <p:ph type="body" idx="1"/>
          </p:nvPr>
        </p:nvSpPr>
        <p:spPr/>
        <p:txBody>
          <a:bodyPr/>
          <a:lstStyle/>
          <a:p>
            <a:endParaRPr lang="en-SG" dirty="0"/>
          </a:p>
        </p:txBody>
      </p:sp>
      <p:sp>
        <p:nvSpPr>
          <p:cNvPr id="13" name="Date Placeholder 12">
            <a:extLst>
              <a:ext uri="{FF2B5EF4-FFF2-40B4-BE49-F238E27FC236}">
                <a16:creationId xmlns:a16="http://schemas.microsoft.com/office/drawing/2014/main" id="{FC729211-732C-4644-B63A-B0652A74D399}"/>
              </a:ext>
            </a:extLst>
          </p:cNvPr>
          <p:cNvSpPr>
            <a:spLocks noGrp="1"/>
          </p:cNvSpPr>
          <p:nvPr>
            <p:ph type="dt" idx="1"/>
          </p:nvPr>
        </p:nvSpPr>
        <p:spPr/>
        <p:txBody>
          <a:bodyPr/>
          <a:lstStyle/>
          <a:p>
            <a:fld id="{93ED38DA-A569-4583-816D-8458FDA78BB7}" type="datetime1">
              <a:rPr lang="en-SG" smtClean="0"/>
              <a:t>2/9/2023</a:t>
            </a:fld>
            <a:endParaRPr lang="en-SG" dirty="0"/>
          </a:p>
        </p:txBody>
      </p:sp>
      <p:sp>
        <p:nvSpPr>
          <p:cNvPr id="14" name="Footer Placeholder 13">
            <a:extLst>
              <a:ext uri="{FF2B5EF4-FFF2-40B4-BE49-F238E27FC236}">
                <a16:creationId xmlns:a16="http://schemas.microsoft.com/office/drawing/2014/main" id="{6A6D1F3E-4E1F-48D3-8789-7FAF1E424785}"/>
              </a:ext>
            </a:extLst>
          </p:cNvPr>
          <p:cNvSpPr>
            <a:spLocks noGrp="1"/>
          </p:cNvSpPr>
          <p:nvPr>
            <p:ph type="ftr" sz="quarter" idx="4"/>
          </p:nvPr>
        </p:nvSpPr>
        <p:spPr/>
        <p:txBody>
          <a:bodyPr/>
          <a:lstStyle/>
          <a:p>
            <a:r>
              <a:rPr lang="en-SG" dirty="0"/>
              <a:t>Sustainability Reporting</a:t>
            </a:r>
          </a:p>
        </p:txBody>
      </p:sp>
      <p:sp>
        <p:nvSpPr>
          <p:cNvPr id="15" name="Slide Number Placeholder 14">
            <a:extLst>
              <a:ext uri="{FF2B5EF4-FFF2-40B4-BE49-F238E27FC236}">
                <a16:creationId xmlns:a16="http://schemas.microsoft.com/office/drawing/2014/main" id="{5118AD39-1096-4956-A119-5A592B6F82EC}"/>
              </a:ext>
            </a:extLst>
          </p:cNvPr>
          <p:cNvSpPr>
            <a:spLocks noGrp="1"/>
          </p:cNvSpPr>
          <p:nvPr>
            <p:ph type="sldNum" sz="quarter" idx="5"/>
          </p:nvPr>
        </p:nvSpPr>
        <p:spPr/>
        <p:txBody>
          <a:bodyPr/>
          <a:lstStyle/>
          <a:p>
            <a:r>
              <a:rPr lang="en-SG" dirty="0"/>
              <a:t>Seminar 6-</a:t>
            </a:r>
            <a:fld id="{297A8CB4-5E3E-451D-87A2-077AE363B791}" type="slidenum">
              <a:rPr lang="en-SG" smtClean="0"/>
              <a:pPr/>
              <a:t>25</a:t>
            </a:fld>
            <a:endParaRPr lang="en-SG" dirty="0"/>
          </a:p>
        </p:txBody>
      </p:sp>
      <p:sp>
        <p:nvSpPr>
          <p:cNvPr id="16" name="Header Placeholder 15">
            <a:extLst>
              <a:ext uri="{FF2B5EF4-FFF2-40B4-BE49-F238E27FC236}">
                <a16:creationId xmlns:a16="http://schemas.microsoft.com/office/drawing/2014/main" id="{B8E681D3-6A82-48E3-9380-5D63429DF8FB}"/>
              </a:ext>
            </a:extLst>
          </p:cNvPr>
          <p:cNvSpPr>
            <a:spLocks noGrp="1"/>
          </p:cNvSpPr>
          <p:nvPr>
            <p:ph type="hdr" sz="quarter"/>
          </p:nvPr>
        </p:nvSpPr>
        <p:spPr/>
        <p:txBody>
          <a:bodyPr/>
          <a:lstStyle/>
          <a:p>
            <a:r>
              <a:rPr lang="en-US" noProof="0" dirty="0"/>
              <a:t>ACCT101 – Financial Accounting</a:t>
            </a:r>
            <a:endParaRPr lang="en-SG" b="1" noProof="0" dirty="0"/>
          </a:p>
        </p:txBody>
      </p:sp>
    </p:spTree>
    <p:extLst>
      <p:ext uri="{BB962C8B-B14F-4D97-AF65-F5344CB8AC3E}">
        <p14:creationId xmlns:p14="http://schemas.microsoft.com/office/powerpoint/2010/main" val="28072963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1">
            <a:extLst>
              <a:ext uri="{FF2B5EF4-FFF2-40B4-BE49-F238E27FC236}">
                <a16:creationId xmlns:a16="http://schemas.microsoft.com/office/drawing/2014/main" id="{677E5965-A276-448A-BD83-B95F561AE242}"/>
              </a:ext>
            </a:extLst>
          </p:cNvPr>
          <p:cNvSpPr>
            <a:spLocks noGrp="1"/>
          </p:cNvSpPr>
          <p:nvPr>
            <p:ph type="dt" idx="1"/>
          </p:nvPr>
        </p:nvSpPr>
        <p:spPr/>
        <p:txBody>
          <a:bodyPr/>
          <a:lstStyle/>
          <a:p>
            <a:fld id="{E25B7774-7522-40A2-BC23-CF47E8F39875}" type="datetime1">
              <a:rPr lang="en-SG" smtClean="0"/>
              <a:t>2/9/2023</a:t>
            </a:fld>
            <a:endParaRPr lang="en-SG" dirty="0"/>
          </a:p>
        </p:txBody>
      </p:sp>
      <p:sp>
        <p:nvSpPr>
          <p:cNvPr id="13" name="Footer Placeholder 12">
            <a:extLst>
              <a:ext uri="{FF2B5EF4-FFF2-40B4-BE49-F238E27FC236}">
                <a16:creationId xmlns:a16="http://schemas.microsoft.com/office/drawing/2014/main" id="{9FB0762F-11A3-4FA6-A1FC-E8DC4F4FB414}"/>
              </a:ext>
            </a:extLst>
          </p:cNvPr>
          <p:cNvSpPr>
            <a:spLocks noGrp="1"/>
          </p:cNvSpPr>
          <p:nvPr>
            <p:ph type="ftr" sz="quarter" idx="4"/>
          </p:nvPr>
        </p:nvSpPr>
        <p:spPr/>
        <p:txBody>
          <a:bodyPr/>
          <a:lstStyle/>
          <a:p>
            <a:r>
              <a:rPr lang="en-SG" dirty="0"/>
              <a:t>Sustainability Reporting</a:t>
            </a:r>
          </a:p>
        </p:txBody>
      </p:sp>
      <p:sp>
        <p:nvSpPr>
          <p:cNvPr id="14" name="Slide Number Placeholder 13">
            <a:extLst>
              <a:ext uri="{FF2B5EF4-FFF2-40B4-BE49-F238E27FC236}">
                <a16:creationId xmlns:a16="http://schemas.microsoft.com/office/drawing/2014/main" id="{04F3B185-2894-4CEC-97C4-CF7F733B87F5}"/>
              </a:ext>
            </a:extLst>
          </p:cNvPr>
          <p:cNvSpPr>
            <a:spLocks noGrp="1"/>
          </p:cNvSpPr>
          <p:nvPr>
            <p:ph type="sldNum" sz="quarter" idx="5"/>
          </p:nvPr>
        </p:nvSpPr>
        <p:spPr/>
        <p:txBody>
          <a:bodyPr/>
          <a:lstStyle/>
          <a:p>
            <a:r>
              <a:rPr lang="en-SG" dirty="0"/>
              <a:t>Seminar 6-</a:t>
            </a:r>
            <a:fld id="{297A8CB4-5E3E-451D-87A2-077AE363B791}" type="slidenum">
              <a:rPr lang="en-SG" smtClean="0"/>
              <a:pPr/>
              <a:t>26</a:t>
            </a:fld>
            <a:endParaRPr lang="en-SG" dirty="0"/>
          </a:p>
        </p:txBody>
      </p:sp>
      <p:sp>
        <p:nvSpPr>
          <p:cNvPr id="15" name="Header Placeholder 14">
            <a:extLst>
              <a:ext uri="{FF2B5EF4-FFF2-40B4-BE49-F238E27FC236}">
                <a16:creationId xmlns:a16="http://schemas.microsoft.com/office/drawing/2014/main" id="{666A5BA2-3C49-43AA-A532-9AD812F9DBE9}"/>
              </a:ext>
            </a:extLst>
          </p:cNvPr>
          <p:cNvSpPr>
            <a:spLocks noGrp="1"/>
          </p:cNvSpPr>
          <p:nvPr>
            <p:ph type="hdr" sz="quarter"/>
          </p:nvPr>
        </p:nvSpPr>
        <p:spPr/>
        <p:txBody>
          <a:bodyPr/>
          <a:lstStyle/>
          <a:p>
            <a:r>
              <a:rPr lang="en-US" noProof="0" dirty="0"/>
              <a:t>ACCT101 – Financial Accounting</a:t>
            </a:r>
            <a:endParaRPr lang="en-SG" noProof="0" dirty="0"/>
          </a:p>
        </p:txBody>
      </p:sp>
      <p:sp>
        <p:nvSpPr>
          <p:cNvPr id="20" name="Slide Image Placeholder 19">
            <a:extLst>
              <a:ext uri="{FF2B5EF4-FFF2-40B4-BE49-F238E27FC236}">
                <a16:creationId xmlns:a16="http://schemas.microsoft.com/office/drawing/2014/main" id="{4E1B2B4B-D2DD-490B-8F5B-1E31DD92EAE1}"/>
              </a:ext>
            </a:extLst>
          </p:cNvPr>
          <p:cNvSpPr>
            <a:spLocks noGrp="1" noRot="1" noChangeAspect="1"/>
          </p:cNvSpPr>
          <p:nvPr>
            <p:ph type="sldImg"/>
          </p:nvPr>
        </p:nvSpPr>
        <p:spPr/>
      </p:sp>
      <p:sp>
        <p:nvSpPr>
          <p:cNvPr id="21" name="Notes Placeholder 20">
            <a:extLst>
              <a:ext uri="{FF2B5EF4-FFF2-40B4-BE49-F238E27FC236}">
                <a16:creationId xmlns:a16="http://schemas.microsoft.com/office/drawing/2014/main" id="{F67AC627-EC15-4484-9AF0-A2F445823ACB}"/>
              </a:ext>
            </a:extLst>
          </p:cNvPr>
          <p:cNvSpPr>
            <a:spLocks noGrp="1"/>
          </p:cNvSpPr>
          <p:nvPr>
            <p:ph type="body" idx="1"/>
          </p:nvPr>
        </p:nvSpPr>
        <p:spPr/>
        <p:txBody>
          <a:bodyPr/>
          <a:lstStyle/>
          <a:p>
            <a:r>
              <a:rPr lang="en-SG" b="1" dirty="0"/>
              <a:t>Challenges</a:t>
            </a:r>
          </a:p>
          <a:p>
            <a:pPr marL="171450" indent="-171450">
              <a:buFont typeface="Arial" panose="020B0604020202020204" pitchFamily="34" charset="0"/>
              <a:buChar char="•"/>
            </a:pPr>
            <a:r>
              <a:rPr lang="en-SG" dirty="0"/>
              <a:t>Lack of standardisation in reporting frameworks</a:t>
            </a:r>
          </a:p>
          <a:p>
            <a:pPr marL="171450" indent="-171450">
              <a:buFont typeface="Arial" panose="020B0604020202020204" pitchFamily="34" charset="0"/>
              <a:buChar char="•"/>
            </a:pPr>
            <a:r>
              <a:rPr lang="en-SG" dirty="0"/>
              <a:t>Data availability and quality</a:t>
            </a:r>
          </a:p>
          <a:p>
            <a:pPr marL="171450" indent="-171450">
              <a:buFont typeface="Arial" panose="020B0604020202020204" pitchFamily="34" charset="0"/>
              <a:buChar char="•"/>
            </a:pPr>
            <a:r>
              <a:rPr lang="en-SG" dirty="0"/>
              <a:t>Data integration and systems to accurately measure </a:t>
            </a:r>
          </a:p>
          <a:p>
            <a:pPr marL="171450" indent="-171450">
              <a:buFont typeface="Arial" panose="020B0604020202020204" pitchFamily="34" charset="0"/>
              <a:buChar char="•"/>
            </a:pPr>
            <a:r>
              <a:rPr lang="en-SG" dirty="0"/>
              <a:t>Materiality assessments (not materiality to the company, but to its stakeholders)</a:t>
            </a:r>
          </a:p>
          <a:p>
            <a:pPr marL="171450" indent="-171450">
              <a:buFont typeface="Arial" panose="020B0604020202020204" pitchFamily="34" charset="0"/>
              <a:buChar char="•"/>
            </a:pPr>
            <a:r>
              <a:rPr lang="en-SG" dirty="0"/>
              <a:t>Scope and boundaries of data collection (is there slave labour anywhere in my supply chain, for instance?  How am I to know?)</a:t>
            </a:r>
          </a:p>
          <a:p>
            <a:pPr marL="171450" indent="-171450">
              <a:buFont typeface="Arial" panose="020B0604020202020204" pitchFamily="34" charset="0"/>
              <a:buChar char="•"/>
            </a:pPr>
            <a:r>
              <a:rPr lang="en-SG" dirty="0"/>
              <a:t>Verification and external assurance</a:t>
            </a:r>
          </a:p>
          <a:p>
            <a:pPr marL="171450" indent="-171450">
              <a:buFont typeface="Arial" panose="020B0604020202020204" pitchFamily="34" charset="0"/>
              <a:buChar char="•"/>
            </a:pPr>
            <a:r>
              <a:rPr lang="en-SG" dirty="0"/>
              <a:t>Evolving regulatory landscape and the cost of compliance</a:t>
            </a:r>
          </a:p>
          <a:p>
            <a:pPr marL="171450" indent="-171450">
              <a:buFont typeface="Arial" panose="020B0604020202020204" pitchFamily="34" charset="0"/>
              <a:buChar char="•"/>
            </a:pPr>
            <a:r>
              <a:rPr lang="en-SG" dirty="0"/>
              <a:t>Cost of reporting and money spent on reporting could be better spent on doing better ESG things (the quiet achiever)</a:t>
            </a:r>
          </a:p>
          <a:p>
            <a:pPr marL="171450" indent="-171450">
              <a:buFont typeface="Arial" panose="020B0604020202020204" pitchFamily="34" charset="0"/>
              <a:buChar char="•"/>
            </a:pPr>
            <a:r>
              <a:rPr lang="en-SG" dirty="0"/>
              <a:t>Profiteering by “experts” – must report, so experts charge super-high fees</a:t>
            </a:r>
          </a:p>
          <a:p>
            <a:pPr marL="171450" indent="-171450">
              <a:buFont typeface="Arial" panose="020B0604020202020204" pitchFamily="34" charset="0"/>
              <a:buChar char="•"/>
            </a:pPr>
            <a:r>
              <a:rPr lang="en-SG" dirty="0"/>
              <a:t>Carbon tax costs and quality of carbon credits (carbon scams)</a:t>
            </a:r>
          </a:p>
          <a:p>
            <a:pPr marL="171450" indent="-171450">
              <a:buFont typeface="Arial" panose="020B0604020202020204" pitchFamily="34" charset="0"/>
              <a:buChar char="•"/>
            </a:pPr>
            <a:r>
              <a:rPr lang="en-SG" dirty="0"/>
              <a:t>Risk of greenwashing (fraud), even if unintentional</a:t>
            </a:r>
          </a:p>
          <a:p>
            <a:pPr marL="171450" indent="-171450">
              <a:buFont typeface="Arial" panose="020B0604020202020204" pitchFamily="34" charset="0"/>
              <a:buChar char="•"/>
            </a:pPr>
            <a:r>
              <a:rPr lang="en-SG" dirty="0"/>
              <a:t>Hiring quality staff with the necessary skillset and retaining these employees</a:t>
            </a:r>
          </a:p>
          <a:p>
            <a:pPr marL="171450" indent="-171450">
              <a:buFont typeface="Arial" panose="020B0604020202020204" pitchFamily="34" charset="0"/>
              <a:buChar char="•"/>
            </a:pPr>
            <a:r>
              <a:rPr lang="en-SG" dirty="0"/>
              <a:t>The speed and scope of communication today, mean that a company’s reputation can be undermined instantly with little recourse – green vigilantes</a:t>
            </a:r>
          </a:p>
          <a:p>
            <a:pPr marL="171450" indent="-171450">
              <a:buFont typeface="Arial" panose="020B0604020202020204" pitchFamily="34" charset="0"/>
              <a:buChar char="•"/>
            </a:pPr>
            <a:r>
              <a:rPr lang="en-SG" dirty="0"/>
              <a:t>How green is a company expected to be and how quickly must it become green?  Green metamorphism does not happen overnight</a:t>
            </a:r>
          </a:p>
          <a:p>
            <a:pPr marL="171450" indent="-171450">
              <a:buFont typeface="Arial" panose="020B0604020202020204" pitchFamily="34" charset="0"/>
              <a:buChar char="•"/>
            </a:pPr>
            <a:endParaRPr lang="en-SG" dirty="0"/>
          </a:p>
          <a:p>
            <a:r>
              <a:rPr lang="en-SG" b="1" dirty="0"/>
              <a:t>Benefits</a:t>
            </a:r>
          </a:p>
          <a:p>
            <a:pPr marL="171450" indent="-171450">
              <a:buFont typeface="Arial" panose="020B0604020202020204" pitchFamily="34" charset="0"/>
              <a:buChar char="•"/>
            </a:pPr>
            <a:r>
              <a:rPr lang="en-SG" dirty="0"/>
              <a:t>Cannot fix what you do not know exists (benefits of quality data collection)</a:t>
            </a:r>
          </a:p>
          <a:p>
            <a:pPr marL="171450" indent="-171450">
              <a:buFont typeface="Arial" panose="020B0604020202020204" pitchFamily="34" charset="0"/>
              <a:buChar char="•"/>
            </a:pPr>
            <a:r>
              <a:rPr lang="en-SG" dirty="0"/>
              <a:t>Competitive advantage</a:t>
            </a:r>
          </a:p>
          <a:p>
            <a:pPr marL="171450" indent="-171450">
              <a:buFont typeface="Arial" panose="020B0604020202020204" pitchFamily="34" charset="0"/>
              <a:buChar char="•"/>
            </a:pPr>
            <a:r>
              <a:rPr lang="en-SG" dirty="0"/>
              <a:t>Employer of choice (attract quality staff, less employee turnover, etc.)</a:t>
            </a:r>
          </a:p>
          <a:p>
            <a:pPr marL="171450" indent="-171450">
              <a:buFont typeface="Arial" panose="020B0604020202020204" pitchFamily="34" charset="0"/>
              <a:buChar char="•"/>
            </a:pPr>
            <a:r>
              <a:rPr lang="en-SG" dirty="0"/>
              <a:t>Financing options (green financing, government funding, capital markets, etc.)</a:t>
            </a:r>
          </a:p>
          <a:p>
            <a:pPr marL="171450" indent="-171450">
              <a:buFont typeface="Arial" panose="020B0604020202020204" pitchFamily="34" charset="0"/>
              <a:buChar char="•"/>
            </a:pPr>
            <a:r>
              <a:rPr lang="en-SG" dirty="0"/>
              <a:t>Less risk of financial penalties (fines, being sued, etc.)</a:t>
            </a:r>
          </a:p>
          <a:p>
            <a:pPr marL="171450" indent="-171450">
              <a:buFont typeface="Arial" panose="020B0604020202020204" pitchFamily="34" charset="0"/>
              <a:buChar char="•"/>
            </a:pPr>
            <a:r>
              <a:rPr lang="en-SG" dirty="0"/>
              <a:t>Brand awareness and good reputation</a:t>
            </a:r>
          </a:p>
          <a:p>
            <a:pPr marL="171450" indent="-171450">
              <a:buFont typeface="Arial" panose="020B0604020202020204" pitchFamily="34" charset="0"/>
              <a:buChar char="•"/>
            </a:pPr>
            <a:r>
              <a:rPr lang="en-SG" dirty="0"/>
              <a:t>Reduced chance of litigation</a:t>
            </a:r>
          </a:p>
          <a:p>
            <a:pPr marL="171450" indent="-171450">
              <a:buFont typeface="Arial" panose="020B0604020202020204" pitchFamily="34" charset="0"/>
              <a:buChar char="•"/>
            </a:pPr>
            <a:r>
              <a:rPr lang="en-SG" dirty="0"/>
              <a:t>Not a target for regulators (risk-based approach)</a:t>
            </a:r>
          </a:p>
          <a:p>
            <a:pPr marL="171450" indent="-171450">
              <a:buFont typeface="Arial" panose="020B0604020202020204" pitchFamily="34" charset="0"/>
              <a:buChar char="•"/>
            </a:pPr>
            <a:r>
              <a:rPr lang="en-SG" dirty="0"/>
              <a:t>Increased revenue (repeat customers, customers willing to pay more for the greener option)</a:t>
            </a:r>
          </a:p>
          <a:p>
            <a:pPr marL="171450" indent="-171450">
              <a:buFont typeface="Arial" panose="020B0604020202020204" pitchFamily="34" charset="0"/>
              <a:buChar char="•"/>
            </a:pPr>
            <a:r>
              <a:rPr lang="en-SG" dirty="0"/>
              <a:t>Reduced costs (for instance, cheaper financing, lower employee replacement, use less utilities, more efficient, etc.)</a:t>
            </a:r>
          </a:p>
          <a:p>
            <a:pPr marL="171450" indent="-171450">
              <a:buFont typeface="Arial" panose="020B0604020202020204" pitchFamily="34" charset="0"/>
              <a:buChar char="•"/>
            </a:pPr>
            <a:r>
              <a:rPr lang="en-SG" dirty="0"/>
              <a:t>Better understanding of opportunities and risks</a:t>
            </a:r>
          </a:p>
          <a:p>
            <a:pPr marL="171450" indent="-171450">
              <a:buFont typeface="Arial" panose="020B0604020202020204" pitchFamily="34" charset="0"/>
              <a:buChar char="•"/>
            </a:pPr>
            <a:r>
              <a:rPr lang="en-SG" dirty="0"/>
              <a:t>First mover advantage</a:t>
            </a:r>
          </a:p>
          <a:p>
            <a:pPr marL="171450" indent="-171450">
              <a:buFont typeface="Arial" panose="020B0604020202020204" pitchFamily="34" charset="0"/>
              <a:buChar char="•"/>
            </a:pPr>
            <a:endParaRPr lang="en-SG" dirty="0"/>
          </a:p>
        </p:txBody>
      </p:sp>
    </p:spTree>
    <p:extLst>
      <p:ext uri="{BB962C8B-B14F-4D97-AF65-F5344CB8AC3E}">
        <p14:creationId xmlns:p14="http://schemas.microsoft.com/office/powerpoint/2010/main" val="11232981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This and the next two slides are macro-based and function like a whiteboard whilst in presentation mode.</a:t>
            </a:r>
          </a:p>
          <a:p>
            <a:endParaRPr lang="en-SG" dirty="0"/>
          </a:p>
          <a:p>
            <a:r>
              <a:rPr lang="en-SG" dirty="0"/>
              <a:t>I use one slide per section, and I ask the students to give me a list of the benefits and challenges that they came up with – I can then type the answers in without rolling up the screens.</a:t>
            </a:r>
          </a:p>
        </p:txBody>
      </p:sp>
      <p:sp>
        <p:nvSpPr>
          <p:cNvPr id="4" name="Header Placeholder 3"/>
          <p:cNvSpPr>
            <a:spLocks noGrp="1"/>
          </p:cNvSpPr>
          <p:nvPr>
            <p:ph type="hdr" sz="quarter"/>
          </p:nvPr>
        </p:nvSpPr>
        <p:spPr/>
        <p:txBody>
          <a:bodyPr/>
          <a:lstStyle/>
          <a:p>
            <a:r>
              <a:rPr lang="en-US" noProof="0" dirty="0"/>
              <a:t>ACCT101 – Financial Accounting</a:t>
            </a:r>
            <a:endParaRPr lang="en-SG" noProof="0" dirty="0"/>
          </a:p>
        </p:txBody>
      </p:sp>
      <p:sp>
        <p:nvSpPr>
          <p:cNvPr id="5" name="Date Placeholder 4"/>
          <p:cNvSpPr>
            <a:spLocks noGrp="1"/>
          </p:cNvSpPr>
          <p:nvPr>
            <p:ph type="dt" idx="1"/>
          </p:nvPr>
        </p:nvSpPr>
        <p:spPr/>
        <p:txBody>
          <a:bodyPr/>
          <a:lstStyle/>
          <a:p>
            <a:fld id="{F55CAF92-B15F-47B8-85C9-10BCA896F2ED}" type="datetime1">
              <a:rPr lang="en-SG" smtClean="0"/>
              <a:t>2/9/2023</a:t>
            </a:fld>
            <a:endParaRPr lang="en-SG" dirty="0"/>
          </a:p>
        </p:txBody>
      </p:sp>
      <p:sp>
        <p:nvSpPr>
          <p:cNvPr id="6" name="Slide Number Placeholder 5"/>
          <p:cNvSpPr>
            <a:spLocks noGrp="1"/>
          </p:cNvSpPr>
          <p:nvPr>
            <p:ph type="sldNum" sz="quarter" idx="5"/>
          </p:nvPr>
        </p:nvSpPr>
        <p:spPr/>
        <p:txBody>
          <a:bodyPr/>
          <a:lstStyle/>
          <a:p>
            <a:r>
              <a:rPr lang="en-SG" dirty="0"/>
              <a:t>Seminar 6-</a:t>
            </a:r>
            <a:fld id="{0FBB9511-ED55-492B-885B-4CD87A20F8AF}" type="slidenum">
              <a:rPr lang="en-SG" smtClean="0"/>
              <a:pPr/>
              <a:t>27</a:t>
            </a:fld>
            <a:endParaRPr lang="en-SG" dirty="0"/>
          </a:p>
        </p:txBody>
      </p:sp>
      <p:sp>
        <p:nvSpPr>
          <p:cNvPr id="8" name="Footer Placeholder 7">
            <a:extLst>
              <a:ext uri="{FF2B5EF4-FFF2-40B4-BE49-F238E27FC236}">
                <a16:creationId xmlns:a16="http://schemas.microsoft.com/office/drawing/2014/main" id="{5A910D0A-C644-0EA4-3ABC-75EE0E0763B9}"/>
              </a:ext>
            </a:extLst>
          </p:cNvPr>
          <p:cNvSpPr>
            <a:spLocks noGrp="1"/>
          </p:cNvSpPr>
          <p:nvPr>
            <p:ph type="ftr" sz="quarter" idx="4"/>
          </p:nvPr>
        </p:nvSpPr>
        <p:spPr/>
        <p:txBody>
          <a:bodyPr/>
          <a:lstStyle/>
          <a:p>
            <a:r>
              <a:rPr lang="en-SG" dirty="0"/>
              <a:t>Sustainability Reporting</a:t>
            </a:r>
          </a:p>
        </p:txBody>
      </p:sp>
    </p:spTree>
    <p:extLst>
      <p:ext uri="{BB962C8B-B14F-4D97-AF65-F5344CB8AC3E}">
        <p14:creationId xmlns:p14="http://schemas.microsoft.com/office/powerpoint/2010/main" val="12358825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Header Placeholder 3"/>
          <p:cNvSpPr>
            <a:spLocks noGrp="1"/>
          </p:cNvSpPr>
          <p:nvPr>
            <p:ph type="hdr" sz="quarter"/>
          </p:nvPr>
        </p:nvSpPr>
        <p:spPr/>
        <p:txBody>
          <a:bodyPr/>
          <a:lstStyle/>
          <a:p>
            <a:r>
              <a:rPr lang="en-US" noProof="0" dirty="0"/>
              <a:t>ACCT101 – Financial Accounting</a:t>
            </a:r>
            <a:endParaRPr lang="en-SG" noProof="0" dirty="0"/>
          </a:p>
        </p:txBody>
      </p:sp>
      <p:sp>
        <p:nvSpPr>
          <p:cNvPr id="5" name="Date Placeholder 4"/>
          <p:cNvSpPr>
            <a:spLocks noGrp="1"/>
          </p:cNvSpPr>
          <p:nvPr>
            <p:ph type="dt" idx="1"/>
          </p:nvPr>
        </p:nvSpPr>
        <p:spPr/>
        <p:txBody>
          <a:bodyPr/>
          <a:lstStyle/>
          <a:p>
            <a:fld id="{C59BE83C-20AE-45B5-8226-DC5A727D47FB}" type="datetime1">
              <a:rPr lang="en-SG" smtClean="0"/>
              <a:t>2/9/2023</a:t>
            </a:fld>
            <a:endParaRPr lang="en-SG" dirty="0"/>
          </a:p>
        </p:txBody>
      </p:sp>
      <p:sp>
        <p:nvSpPr>
          <p:cNvPr id="6" name="Slide Number Placeholder 5"/>
          <p:cNvSpPr>
            <a:spLocks noGrp="1"/>
          </p:cNvSpPr>
          <p:nvPr>
            <p:ph type="sldNum" sz="quarter" idx="5"/>
          </p:nvPr>
        </p:nvSpPr>
        <p:spPr/>
        <p:txBody>
          <a:bodyPr/>
          <a:lstStyle/>
          <a:p>
            <a:r>
              <a:rPr lang="en-SG" dirty="0"/>
              <a:t>Seminar 6-</a:t>
            </a:r>
            <a:fld id="{0FBB9511-ED55-492B-885B-4CD87A20F8AF}" type="slidenum">
              <a:rPr lang="en-SG" smtClean="0"/>
              <a:pPr/>
              <a:t>28</a:t>
            </a:fld>
            <a:endParaRPr lang="en-SG" dirty="0"/>
          </a:p>
        </p:txBody>
      </p:sp>
      <p:sp>
        <p:nvSpPr>
          <p:cNvPr id="8" name="Footer Placeholder 7">
            <a:extLst>
              <a:ext uri="{FF2B5EF4-FFF2-40B4-BE49-F238E27FC236}">
                <a16:creationId xmlns:a16="http://schemas.microsoft.com/office/drawing/2014/main" id="{0C78D514-3C53-36C8-FB87-67587C5F58EB}"/>
              </a:ext>
            </a:extLst>
          </p:cNvPr>
          <p:cNvSpPr>
            <a:spLocks noGrp="1"/>
          </p:cNvSpPr>
          <p:nvPr>
            <p:ph type="ftr" sz="quarter" idx="4"/>
          </p:nvPr>
        </p:nvSpPr>
        <p:spPr/>
        <p:txBody>
          <a:bodyPr/>
          <a:lstStyle/>
          <a:p>
            <a:r>
              <a:rPr lang="en-SG" dirty="0"/>
              <a:t>Sustainability Reporting</a:t>
            </a:r>
          </a:p>
        </p:txBody>
      </p:sp>
    </p:spTree>
    <p:extLst>
      <p:ext uri="{BB962C8B-B14F-4D97-AF65-F5344CB8AC3E}">
        <p14:creationId xmlns:p14="http://schemas.microsoft.com/office/powerpoint/2010/main" val="14687324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Header Placeholder 3"/>
          <p:cNvSpPr>
            <a:spLocks noGrp="1"/>
          </p:cNvSpPr>
          <p:nvPr>
            <p:ph type="hdr" sz="quarter"/>
          </p:nvPr>
        </p:nvSpPr>
        <p:spPr/>
        <p:txBody>
          <a:bodyPr/>
          <a:lstStyle/>
          <a:p>
            <a:r>
              <a:rPr lang="en-US" noProof="0" dirty="0"/>
              <a:t>ACCT101 – Financial Accounting</a:t>
            </a:r>
            <a:endParaRPr lang="en-SG" noProof="0" dirty="0"/>
          </a:p>
        </p:txBody>
      </p:sp>
      <p:sp>
        <p:nvSpPr>
          <p:cNvPr id="5" name="Date Placeholder 4"/>
          <p:cNvSpPr>
            <a:spLocks noGrp="1"/>
          </p:cNvSpPr>
          <p:nvPr>
            <p:ph type="dt" idx="1"/>
          </p:nvPr>
        </p:nvSpPr>
        <p:spPr/>
        <p:txBody>
          <a:bodyPr/>
          <a:lstStyle/>
          <a:p>
            <a:fld id="{D9EE6A30-FD74-4C6E-862E-6842022A3E20}" type="datetime1">
              <a:rPr lang="en-SG" smtClean="0"/>
              <a:t>2/9/2023</a:t>
            </a:fld>
            <a:endParaRPr lang="en-SG" dirty="0"/>
          </a:p>
        </p:txBody>
      </p:sp>
      <p:sp>
        <p:nvSpPr>
          <p:cNvPr id="6" name="Slide Number Placeholder 5"/>
          <p:cNvSpPr>
            <a:spLocks noGrp="1"/>
          </p:cNvSpPr>
          <p:nvPr>
            <p:ph type="sldNum" sz="quarter" idx="5"/>
          </p:nvPr>
        </p:nvSpPr>
        <p:spPr/>
        <p:txBody>
          <a:bodyPr/>
          <a:lstStyle/>
          <a:p>
            <a:r>
              <a:rPr lang="en-SG" dirty="0"/>
              <a:t>Seminar 6-</a:t>
            </a:r>
            <a:fld id="{0FBB9511-ED55-492B-885B-4CD87A20F8AF}" type="slidenum">
              <a:rPr lang="en-SG" smtClean="0"/>
              <a:pPr/>
              <a:t>29</a:t>
            </a:fld>
            <a:endParaRPr lang="en-SG" dirty="0"/>
          </a:p>
        </p:txBody>
      </p:sp>
      <p:sp>
        <p:nvSpPr>
          <p:cNvPr id="8" name="Footer Placeholder 7">
            <a:extLst>
              <a:ext uri="{FF2B5EF4-FFF2-40B4-BE49-F238E27FC236}">
                <a16:creationId xmlns:a16="http://schemas.microsoft.com/office/drawing/2014/main" id="{6E00DD1A-B090-8862-EF9C-7875EFFF589D}"/>
              </a:ext>
            </a:extLst>
          </p:cNvPr>
          <p:cNvSpPr>
            <a:spLocks noGrp="1"/>
          </p:cNvSpPr>
          <p:nvPr>
            <p:ph type="ftr" sz="quarter" idx="4"/>
          </p:nvPr>
        </p:nvSpPr>
        <p:spPr/>
        <p:txBody>
          <a:bodyPr/>
          <a:lstStyle/>
          <a:p>
            <a:r>
              <a:rPr lang="en-SG" dirty="0"/>
              <a:t>Sustainability Reporting</a:t>
            </a:r>
          </a:p>
        </p:txBody>
      </p:sp>
    </p:spTree>
    <p:extLst>
      <p:ext uri="{BB962C8B-B14F-4D97-AF65-F5344CB8AC3E}">
        <p14:creationId xmlns:p14="http://schemas.microsoft.com/office/powerpoint/2010/main" val="1329546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SG" dirty="0"/>
          </a:p>
        </p:txBody>
      </p:sp>
      <p:sp>
        <p:nvSpPr>
          <p:cNvPr id="4" name="Header Placeholder 3"/>
          <p:cNvSpPr>
            <a:spLocks noGrp="1"/>
          </p:cNvSpPr>
          <p:nvPr>
            <p:ph type="hdr" sz="quarter"/>
          </p:nvPr>
        </p:nvSpPr>
        <p:spPr/>
        <p:txBody>
          <a:bodyPr/>
          <a:lstStyle/>
          <a:p>
            <a:r>
              <a:rPr lang="en-US" noProof="0" dirty="0"/>
              <a:t>ACCT101 – Financial Accounting</a:t>
            </a:r>
            <a:endParaRPr lang="en-SG" b="1" noProof="0" dirty="0"/>
          </a:p>
        </p:txBody>
      </p:sp>
      <p:sp>
        <p:nvSpPr>
          <p:cNvPr id="5" name="Date Placeholder 4"/>
          <p:cNvSpPr>
            <a:spLocks noGrp="1"/>
          </p:cNvSpPr>
          <p:nvPr>
            <p:ph type="dt" idx="1"/>
          </p:nvPr>
        </p:nvSpPr>
        <p:spPr/>
        <p:txBody>
          <a:bodyPr/>
          <a:lstStyle/>
          <a:p>
            <a:fld id="{9B2EFCEB-23E0-4C47-B629-E365B046BA37}" type="datetime1">
              <a:rPr lang="en-SG" smtClean="0"/>
              <a:t>2/9/2023</a:t>
            </a:fld>
            <a:endParaRPr lang="en-SG" dirty="0"/>
          </a:p>
        </p:txBody>
      </p:sp>
      <p:sp>
        <p:nvSpPr>
          <p:cNvPr id="6" name="Footer Placeholder 5"/>
          <p:cNvSpPr>
            <a:spLocks noGrp="1"/>
          </p:cNvSpPr>
          <p:nvPr>
            <p:ph type="ftr" sz="quarter" idx="4"/>
          </p:nvPr>
        </p:nvSpPr>
        <p:spPr/>
        <p:txBody>
          <a:bodyPr/>
          <a:lstStyle/>
          <a:p>
            <a:r>
              <a:rPr lang="en-SG" dirty="0"/>
              <a:t>Sustainability Reporting</a:t>
            </a:r>
          </a:p>
        </p:txBody>
      </p:sp>
      <p:sp>
        <p:nvSpPr>
          <p:cNvPr id="7" name="Slide Number Placeholder 6"/>
          <p:cNvSpPr>
            <a:spLocks noGrp="1"/>
          </p:cNvSpPr>
          <p:nvPr>
            <p:ph type="sldNum" sz="quarter" idx="5"/>
          </p:nvPr>
        </p:nvSpPr>
        <p:spPr/>
        <p:txBody>
          <a:bodyPr/>
          <a:lstStyle/>
          <a:p>
            <a:r>
              <a:rPr lang="en-SG" dirty="0"/>
              <a:t>Seminar 6-</a:t>
            </a:r>
            <a:fld id="{297A8CB4-5E3E-451D-87A2-077AE363B791}" type="slidenum">
              <a:rPr lang="en-SG" smtClean="0"/>
              <a:pPr/>
              <a:t>3</a:t>
            </a:fld>
            <a:endParaRPr lang="en-SG" dirty="0"/>
          </a:p>
        </p:txBody>
      </p:sp>
      <p:sp>
        <p:nvSpPr>
          <p:cNvPr id="8" name="Slide Image Placeholder 7">
            <a:extLst>
              <a:ext uri="{FF2B5EF4-FFF2-40B4-BE49-F238E27FC236}">
                <a16:creationId xmlns:a16="http://schemas.microsoft.com/office/drawing/2014/main" id="{CFE53036-95F8-756C-5B78-10313B32FB12}"/>
              </a:ext>
            </a:extLst>
          </p:cNvPr>
          <p:cNvSpPr>
            <a:spLocks noGrp="1" noRot="1" noChangeAspect="1"/>
          </p:cNvSpPr>
          <p:nvPr>
            <p:ph type="sldImg"/>
          </p:nvPr>
        </p:nvSpPr>
        <p:spPr/>
      </p:sp>
    </p:spTree>
    <p:extLst>
      <p:ext uri="{BB962C8B-B14F-4D97-AF65-F5344CB8AC3E}">
        <p14:creationId xmlns:p14="http://schemas.microsoft.com/office/powerpoint/2010/main" val="14357628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b="0" i="0" noProof="0" dirty="0">
                <a:effectLst/>
              </a:rPr>
              <a:t>This slide summarises the TCFD guidance for companies on how and what to integrate in their financial disclosures related to climate change. The TCFD’s definition of climate risk encompasses both transition and physical risk and recommends companies address climate risk across governance, strategy and risk management, with a set of metrics and targets to show ambition and progress</a:t>
            </a:r>
            <a:r>
              <a:rPr lang="en-US" b="0" i="0" dirty="0">
                <a:effectLst/>
              </a:rPr>
              <a:t>.</a:t>
            </a:r>
            <a:endParaRPr lang="en-SG" dirty="0"/>
          </a:p>
          <a:p>
            <a:endParaRPr lang="en-SG" b="0" i="0" noProof="0" dirty="0">
              <a:effectLst/>
            </a:endParaRPr>
          </a:p>
          <a:p>
            <a:r>
              <a:rPr lang="en-SG" b="0" i="0" noProof="0" dirty="0">
                <a:effectLst/>
              </a:rPr>
              <a:t>The recommendations also encourage companies to consider opportunities to be found in climate-related efforts such as cost savings through improved resource efficiency or supply chain resilience. The Task Force recommends the use of scenario analysis to disclose an organisation’s planning under future scenarios, most notably one with in a 2°C scenario.</a:t>
            </a:r>
          </a:p>
          <a:p>
            <a:endParaRPr lang="en-SG" dirty="0"/>
          </a:p>
          <a:p>
            <a:r>
              <a:rPr lang="en-SG" b="0" i="0" noProof="0" dirty="0">
                <a:effectLst/>
                <a:hlinkClick r:id="rId3"/>
              </a:rPr>
              <a:t>https://www.nationalgrid.com/stories/energy-explained/what-are-scope-1-2-3-carbon-emissions</a:t>
            </a:r>
            <a:endParaRPr lang="en-SG" b="0" i="0" noProof="0" dirty="0">
              <a:effectLst/>
            </a:endParaRPr>
          </a:p>
          <a:p>
            <a:r>
              <a:rPr lang="en-SG" dirty="0"/>
              <a:t>This link provides a quick overview of what Scope 1, Scope 2 and Scope 3 emissions are – this is more for your FYI.</a:t>
            </a:r>
            <a:endParaRPr lang="en-SG" b="0" i="0" noProof="0" dirty="0">
              <a:effectLst/>
            </a:endParaRPr>
          </a:p>
          <a:p>
            <a:endParaRPr lang="en-US" b="0" i="0" dirty="0">
              <a:effectLst/>
            </a:endParaRPr>
          </a:p>
          <a:p>
            <a:r>
              <a:rPr lang="en-US" b="0" i="0" dirty="0">
                <a:effectLst/>
              </a:rPr>
              <a:t>More details on this is in further accounting modules and not required for this module.</a:t>
            </a:r>
          </a:p>
          <a:p>
            <a:endParaRPr lang="en-US" dirty="0"/>
          </a:p>
          <a:p>
            <a:endParaRPr lang="en-US" dirty="0"/>
          </a:p>
          <a:p>
            <a:endParaRPr lang="en-SG" dirty="0"/>
          </a:p>
        </p:txBody>
      </p:sp>
      <p:sp>
        <p:nvSpPr>
          <p:cNvPr id="4" name="Slide Number Placeholder 3"/>
          <p:cNvSpPr>
            <a:spLocks noGrp="1"/>
          </p:cNvSpPr>
          <p:nvPr>
            <p:ph type="sldNum" sz="quarter" idx="5"/>
          </p:nvPr>
        </p:nvSpPr>
        <p:spPr/>
        <p:txBody>
          <a:bodyPr/>
          <a:lstStyle/>
          <a:p>
            <a:fld id="{5A9B2C62-FE30-453D-946B-754E9E42C845}" type="slidenum">
              <a:rPr lang="en-US" smtClean="0"/>
              <a:t>30</a:t>
            </a:fld>
            <a:endParaRPr lang="en-US" dirty="0"/>
          </a:p>
        </p:txBody>
      </p:sp>
      <p:sp>
        <p:nvSpPr>
          <p:cNvPr id="5" name="Footer Placeholder 4">
            <a:extLst>
              <a:ext uri="{FF2B5EF4-FFF2-40B4-BE49-F238E27FC236}">
                <a16:creationId xmlns:a16="http://schemas.microsoft.com/office/drawing/2014/main" id="{E57BE1E2-280D-7C3C-64CF-EBFD410728CC}"/>
              </a:ext>
            </a:extLst>
          </p:cNvPr>
          <p:cNvSpPr>
            <a:spLocks noGrp="1"/>
          </p:cNvSpPr>
          <p:nvPr>
            <p:ph type="ftr" sz="quarter" idx="4"/>
          </p:nvPr>
        </p:nvSpPr>
        <p:spPr/>
        <p:txBody>
          <a:bodyPr/>
          <a:lstStyle/>
          <a:p>
            <a:r>
              <a:rPr lang="en-SG" dirty="0"/>
              <a:t>Sustainability Reporting</a:t>
            </a:r>
          </a:p>
        </p:txBody>
      </p:sp>
      <p:sp>
        <p:nvSpPr>
          <p:cNvPr id="6" name="Header Placeholder 5">
            <a:extLst>
              <a:ext uri="{FF2B5EF4-FFF2-40B4-BE49-F238E27FC236}">
                <a16:creationId xmlns:a16="http://schemas.microsoft.com/office/drawing/2014/main" id="{F1A7B73A-DAD6-72E4-5DAB-02CC1E618B57}"/>
              </a:ext>
            </a:extLst>
          </p:cNvPr>
          <p:cNvSpPr>
            <a:spLocks noGrp="1"/>
          </p:cNvSpPr>
          <p:nvPr>
            <p:ph type="hdr" sz="quarter"/>
          </p:nvPr>
        </p:nvSpPr>
        <p:spPr/>
        <p:txBody>
          <a:bodyPr/>
          <a:lstStyle/>
          <a:p>
            <a:r>
              <a:rPr lang="en-SG" dirty="0"/>
              <a:t>ACCT101 – Financial Accounting</a:t>
            </a:r>
            <a:endParaRPr lang="en-SG" b="1" dirty="0"/>
          </a:p>
        </p:txBody>
      </p:sp>
      <p:sp>
        <p:nvSpPr>
          <p:cNvPr id="7" name="Date Placeholder 6">
            <a:extLst>
              <a:ext uri="{FF2B5EF4-FFF2-40B4-BE49-F238E27FC236}">
                <a16:creationId xmlns:a16="http://schemas.microsoft.com/office/drawing/2014/main" id="{F72409A7-C195-8E21-5CBC-17787E495E7B}"/>
              </a:ext>
            </a:extLst>
          </p:cNvPr>
          <p:cNvSpPr>
            <a:spLocks noGrp="1"/>
          </p:cNvSpPr>
          <p:nvPr>
            <p:ph type="dt" idx="1"/>
          </p:nvPr>
        </p:nvSpPr>
        <p:spPr/>
        <p:txBody>
          <a:bodyPr/>
          <a:lstStyle/>
          <a:p>
            <a:fld id="{539BE08D-06EC-4E94-AC52-A75BD991CC4D}" type="datetime1">
              <a:rPr lang="en-SG" smtClean="0"/>
              <a:t>2/9/2023</a:t>
            </a:fld>
            <a:endParaRPr lang="en-SG" dirty="0"/>
          </a:p>
        </p:txBody>
      </p:sp>
    </p:spTree>
    <p:extLst>
      <p:ext uri="{BB962C8B-B14F-4D97-AF65-F5344CB8AC3E}">
        <p14:creationId xmlns:p14="http://schemas.microsoft.com/office/powerpoint/2010/main" val="27658038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I ask students to identify why this advertising campaign could be greenwashing.</a:t>
            </a:r>
          </a:p>
          <a:p>
            <a:endParaRPr lang="en-SG" dirty="0"/>
          </a:p>
          <a:p>
            <a:r>
              <a:rPr lang="en-SG" dirty="0" err="1"/>
              <a:t>L’Occitane</a:t>
            </a:r>
            <a:r>
              <a:rPr lang="en-SG" dirty="0"/>
              <a:t> is promoting recycling and rewarding customers for their diligent efforts.  However, the return to the customer is very small and the company is actually encouraging customers to overconsume – 100 full-sized beauty empties is an awful lot of product to have consumed.  Recycling to gain points looks great, but it is inadvertently (or maybe even deliberately) encouraging consumers to overconsume.</a:t>
            </a:r>
          </a:p>
        </p:txBody>
      </p:sp>
      <p:sp>
        <p:nvSpPr>
          <p:cNvPr id="4" name="Header Placeholder 3"/>
          <p:cNvSpPr>
            <a:spLocks noGrp="1"/>
          </p:cNvSpPr>
          <p:nvPr>
            <p:ph type="hdr" sz="quarter"/>
          </p:nvPr>
        </p:nvSpPr>
        <p:spPr/>
        <p:txBody>
          <a:bodyPr/>
          <a:lstStyle/>
          <a:p>
            <a:r>
              <a:rPr lang="en-US" noProof="0" dirty="0"/>
              <a:t>ACCT101 – Financial Accounting</a:t>
            </a:r>
            <a:endParaRPr lang="en-SG" b="1" noProof="0" dirty="0"/>
          </a:p>
        </p:txBody>
      </p:sp>
      <p:sp>
        <p:nvSpPr>
          <p:cNvPr id="5" name="Date Placeholder 4"/>
          <p:cNvSpPr>
            <a:spLocks noGrp="1"/>
          </p:cNvSpPr>
          <p:nvPr>
            <p:ph type="dt" idx="1"/>
          </p:nvPr>
        </p:nvSpPr>
        <p:spPr/>
        <p:txBody>
          <a:bodyPr/>
          <a:lstStyle/>
          <a:p>
            <a:fld id="{64D85BD0-6A3F-49CE-AE5E-4BB9DB6FF852}" type="datetime1">
              <a:rPr lang="en-SG" smtClean="0"/>
              <a:t>2/9/2023</a:t>
            </a:fld>
            <a:endParaRPr lang="en-SG" dirty="0"/>
          </a:p>
        </p:txBody>
      </p:sp>
      <p:sp>
        <p:nvSpPr>
          <p:cNvPr id="6" name="Footer Placeholder 5"/>
          <p:cNvSpPr>
            <a:spLocks noGrp="1"/>
          </p:cNvSpPr>
          <p:nvPr>
            <p:ph type="ftr" sz="quarter" idx="4"/>
          </p:nvPr>
        </p:nvSpPr>
        <p:spPr/>
        <p:txBody>
          <a:bodyPr/>
          <a:lstStyle/>
          <a:p>
            <a:r>
              <a:rPr lang="en-SG" dirty="0"/>
              <a:t>Sustainability Reporting</a:t>
            </a:r>
          </a:p>
        </p:txBody>
      </p:sp>
      <p:sp>
        <p:nvSpPr>
          <p:cNvPr id="7" name="Slide Number Placeholder 6"/>
          <p:cNvSpPr>
            <a:spLocks noGrp="1"/>
          </p:cNvSpPr>
          <p:nvPr>
            <p:ph type="sldNum" sz="quarter" idx="5"/>
          </p:nvPr>
        </p:nvSpPr>
        <p:spPr/>
        <p:txBody>
          <a:bodyPr/>
          <a:lstStyle/>
          <a:p>
            <a:r>
              <a:rPr lang="en-SG" dirty="0"/>
              <a:t>Seminar 6-</a:t>
            </a:r>
            <a:fld id="{297A8CB4-5E3E-451D-87A2-077AE363B791}" type="slidenum">
              <a:rPr lang="en-SG" smtClean="0"/>
              <a:pPr/>
              <a:t>31</a:t>
            </a:fld>
            <a:endParaRPr lang="en-SG" dirty="0"/>
          </a:p>
        </p:txBody>
      </p:sp>
    </p:spTree>
    <p:extLst>
      <p:ext uri="{BB962C8B-B14F-4D97-AF65-F5344CB8AC3E}">
        <p14:creationId xmlns:p14="http://schemas.microsoft.com/office/powerpoint/2010/main" val="17288256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Header Placeholder 3"/>
          <p:cNvSpPr>
            <a:spLocks noGrp="1"/>
          </p:cNvSpPr>
          <p:nvPr>
            <p:ph type="hdr" sz="quarter"/>
          </p:nvPr>
        </p:nvSpPr>
        <p:spPr/>
        <p:txBody>
          <a:bodyPr/>
          <a:lstStyle/>
          <a:p>
            <a:r>
              <a:rPr lang="en-US" noProof="0" dirty="0"/>
              <a:t>ACCT101 – Financial Accounting</a:t>
            </a:r>
            <a:endParaRPr lang="en-SG" b="1" noProof="0" dirty="0"/>
          </a:p>
        </p:txBody>
      </p:sp>
      <p:sp>
        <p:nvSpPr>
          <p:cNvPr id="5" name="Date Placeholder 4"/>
          <p:cNvSpPr>
            <a:spLocks noGrp="1"/>
          </p:cNvSpPr>
          <p:nvPr>
            <p:ph type="dt" idx="1"/>
          </p:nvPr>
        </p:nvSpPr>
        <p:spPr/>
        <p:txBody>
          <a:bodyPr/>
          <a:lstStyle/>
          <a:p>
            <a:fld id="{AE56F215-2665-465D-B22E-E70063B4413D}" type="datetime1">
              <a:rPr lang="en-SG" smtClean="0"/>
              <a:t>2/9/2023</a:t>
            </a:fld>
            <a:endParaRPr lang="en-SG" dirty="0"/>
          </a:p>
        </p:txBody>
      </p:sp>
      <p:sp>
        <p:nvSpPr>
          <p:cNvPr id="6" name="Footer Placeholder 5"/>
          <p:cNvSpPr>
            <a:spLocks noGrp="1"/>
          </p:cNvSpPr>
          <p:nvPr>
            <p:ph type="ftr" sz="quarter" idx="4"/>
          </p:nvPr>
        </p:nvSpPr>
        <p:spPr/>
        <p:txBody>
          <a:bodyPr/>
          <a:lstStyle/>
          <a:p>
            <a:r>
              <a:rPr lang="en-SG" dirty="0"/>
              <a:t>Sustainability Reporting</a:t>
            </a:r>
          </a:p>
        </p:txBody>
      </p:sp>
      <p:sp>
        <p:nvSpPr>
          <p:cNvPr id="7" name="Slide Number Placeholder 6"/>
          <p:cNvSpPr>
            <a:spLocks noGrp="1"/>
          </p:cNvSpPr>
          <p:nvPr>
            <p:ph type="sldNum" sz="quarter" idx="5"/>
          </p:nvPr>
        </p:nvSpPr>
        <p:spPr/>
        <p:txBody>
          <a:bodyPr/>
          <a:lstStyle/>
          <a:p>
            <a:r>
              <a:rPr lang="en-SG" dirty="0"/>
              <a:t>Seminar 6-</a:t>
            </a:r>
            <a:fld id="{297A8CB4-5E3E-451D-87A2-077AE363B791}" type="slidenum">
              <a:rPr lang="en-SG" smtClean="0"/>
              <a:pPr/>
              <a:t>32</a:t>
            </a:fld>
            <a:endParaRPr lang="en-SG" dirty="0"/>
          </a:p>
        </p:txBody>
      </p:sp>
    </p:spTree>
    <p:extLst>
      <p:ext uri="{BB962C8B-B14F-4D97-AF65-F5344CB8AC3E}">
        <p14:creationId xmlns:p14="http://schemas.microsoft.com/office/powerpoint/2010/main" val="32315410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defTabSz="913946">
              <a:defRPr/>
            </a:pPr>
            <a:endParaRPr lang="en-SG" dirty="0"/>
          </a:p>
        </p:txBody>
      </p:sp>
      <p:sp>
        <p:nvSpPr>
          <p:cNvPr id="12" name="Date Placeholder 11">
            <a:extLst>
              <a:ext uri="{FF2B5EF4-FFF2-40B4-BE49-F238E27FC236}">
                <a16:creationId xmlns:a16="http://schemas.microsoft.com/office/drawing/2014/main" id="{A4B487A2-59AD-4A8E-847C-BF358FE26D6D}"/>
              </a:ext>
            </a:extLst>
          </p:cNvPr>
          <p:cNvSpPr>
            <a:spLocks noGrp="1"/>
          </p:cNvSpPr>
          <p:nvPr>
            <p:ph type="dt" idx="1"/>
          </p:nvPr>
        </p:nvSpPr>
        <p:spPr/>
        <p:txBody>
          <a:bodyPr/>
          <a:lstStyle/>
          <a:p>
            <a:fld id="{44D471DC-5147-42F9-95D2-8D4DFB1903C7}" type="datetime1">
              <a:rPr lang="en-SG" smtClean="0"/>
              <a:t>2/9/2023</a:t>
            </a:fld>
            <a:endParaRPr lang="en-SG" dirty="0"/>
          </a:p>
        </p:txBody>
      </p:sp>
      <p:sp>
        <p:nvSpPr>
          <p:cNvPr id="13" name="Footer Placeholder 12">
            <a:extLst>
              <a:ext uri="{FF2B5EF4-FFF2-40B4-BE49-F238E27FC236}">
                <a16:creationId xmlns:a16="http://schemas.microsoft.com/office/drawing/2014/main" id="{B25A7ACF-5BD6-433D-BDFF-AF870A9BB9C8}"/>
              </a:ext>
            </a:extLst>
          </p:cNvPr>
          <p:cNvSpPr>
            <a:spLocks noGrp="1"/>
          </p:cNvSpPr>
          <p:nvPr>
            <p:ph type="ftr" sz="quarter" idx="4"/>
          </p:nvPr>
        </p:nvSpPr>
        <p:spPr/>
        <p:txBody>
          <a:bodyPr/>
          <a:lstStyle/>
          <a:p>
            <a:r>
              <a:rPr lang="en-SG" dirty="0"/>
              <a:t>Sustainability Reporting</a:t>
            </a:r>
          </a:p>
        </p:txBody>
      </p:sp>
      <p:sp>
        <p:nvSpPr>
          <p:cNvPr id="14" name="Slide Number Placeholder 13">
            <a:extLst>
              <a:ext uri="{FF2B5EF4-FFF2-40B4-BE49-F238E27FC236}">
                <a16:creationId xmlns:a16="http://schemas.microsoft.com/office/drawing/2014/main" id="{B83C64FC-2BC6-4295-AAB8-E1FEFF9EA412}"/>
              </a:ext>
            </a:extLst>
          </p:cNvPr>
          <p:cNvSpPr>
            <a:spLocks noGrp="1"/>
          </p:cNvSpPr>
          <p:nvPr>
            <p:ph type="sldNum" sz="quarter" idx="5"/>
          </p:nvPr>
        </p:nvSpPr>
        <p:spPr/>
        <p:txBody>
          <a:bodyPr/>
          <a:lstStyle/>
          <a:p>
            <a:r>
              <a:rPr lang="en-SG" dirty="0"/>
              <a:t>Seminar 6-</a:t>
            </a:r>
            <a:fld id="{297A8CB4-5E3E-451D-87A2-077AE363B791}" type="slidenum">
              <a:rPr lang="en-SG" smtClean="0"/>
              <a:pPr/>
              <a:t>33</a:t>
            </a:fld>
            <a:endParaRPr lang="en-SG" dirty="0"/>
          </a:p>
        </p:txBody>
      </p:sp>
      <p:sp>
        <p:nvSpPr>
          <p:cNvPr id="15" name="Header Placeholder 14">
            <a:extLst>
              <a:ext uri="{FF2B5EF4-FFF2-40B4-BE49-F238E27FC236}">
                <a16:creationId xmlns:a16="http://schemas.microsoft.com/office/drawing/2014/main" id="{EA4762C4-5FB5-4B44-BF95-533920486733}"/>
              </a:ext>
            </a:extLst>
          </p:cNvPr>
          <p:cNvSpPr>
            <a:spLocks noGrp="1"/>
          </p:cNvSpPr>
          <p:nvPr>
            <p:ph type="hdr" sz="quarter"/>
          </p:nvPr>
        </p:nvSpPr>
        <p:spPr/>
        <p:txBody>
          <a:bodyPr/>
          <a:lstStyle/>
          <a:p>
            <a:r>
              <a:rPr lang="en-US" noProof="0" dirty="0"/>
              <a:t>ACCT101 – Financial Accounting</a:t>
            </a:r>
            <a:endParaRPr lang="en-SG" noProof="0" dirty="0"/>
          </a:p>
        </p:txBody>
      </p:sp>
      <p:sp>
        <p:nvSpPr>
          <p:cNvPr id="21" name="Slide Image Placeholder 20">
            <a:extLst>
              <a:ext uri="{FF2B5EF4-FFF2-40B4-BE49-F238E27FC236}">
                <a16:creationId xmlns:a16="http://schemas.microsoft.com/office/drawing/2014/main" id="{D0C8BA2C-B9B3-4164-A267-66C31EE35472}"/>
              </a:ext>
            </a:extLst>
          </p:cNvPr>
          <p:cNvSpPr>
            <a:spLocks noGrp="1" noRot="1" noChangeAspect="1"/>
          </p:cNvSpPr>
          <p:nvPr>
            <p:ph type="sldImg"/>
          </p:nvPr>
        </p:nvSpPr>
        <p:spPr/>
      </p:sp>
    </p:spTree>
    <p:extLst>
      <p:ext uri="{BB962C8B-B14F-4D97-AF65-F5344CB8AC3E}">
        <p14:creationId xmlns:p14="http://schemas.microsoft.com/office/powerpoint/2010/main" val="32410479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1">
            <a:extLst>
              <a:ext uri="{FF2B5EF4-FFF2-40B4-BE49-F238E27FC236}">
                <a16:creationId xmlns:a16="http://schemas.microsoft.com/office/drawing/2014/main" id="{78A5CD03-3266-4B35-967D-90DBE31AA5F4}"/>
              </a:ext>
            </a:extLst>
          </p:cNvPr>
          <p:cNvSpPr>
            <a:spLocks noGrp="1"/>
          </p:cNvSpPr>
          <p:nvPr>
            <p:ph type="dt" idx="1"/>
          </p:nvPr>
        </p:nvSpPr>
        <p:spPr/>
        <p:txBody>
          <a:bodyPr/>
          <a:lstStyle/>
          <a:p>
            <a:fld id="{FAE0A80D-EB59-4B2D-80E3-77755305300A}" type="datetime1">
              <a:rPr lang="en-SG" smtClean="0"/>
              <a:t>2/9/2023</a:t>
            </a:fld>
            <a:endParaRPr lang="en-SG" dirty="0"/>
          </a:p>
        </p:txBody>
      </p:sp>
      <p:sp>
        <p:nvSpPr>
          <p:cNvPr id="13" name="Footer Placeholder 12">
            <a:extLst>
              <a:ext uri="{FF2B5EF4-FFF2-40B4-BE49-F238E27FC236}">
                <a16:creationId xmlns:a16="http://schemas.microsoft.com/office/drawing/2014/main" id="{529E9E24-3589-4DD4-9FAA-8933EBB41289}"/>
              </a:ext>
            </a:extLst>
          </p:cNvPr>
          <p:cNvSpPr>
            <a:spLocks noGrp="1"/>
          </p:cNvSpPr>
          <p:nvPr>
            <p:ph type="ftr" sz="quarter" idx="4"/>
          </p:nvPr>
        </p:nvSpPr>
        <p:spPr/>
        <p:txBody>
          <a:bodyPr/>
          <a:lstStyle/>
          <a:p>
            <a:r>
              <a:rPr lang="en-SG" dirty="0"/>
              <a:t>Sustainability Reporting</a:t>
            </a:r>
          </a:p>
        </p:txBody>
      </p:sp>
      <p:sp>
        <p:nvSpPr>
          <p:cNvPr id="14" name="Slide Number Placeholder 13">
            <a:extLst>
              <a:ext uri="{FF2B5EF4-FFF2-40B4-BE49-F238E27FC236}">
                <a16:creationId xmlns:a16="http://schemas.microsoft.com/office/drawing/2014/main" id="{C53E0996-88BF-47D4-B3BB-78FB96E89017}"/>
              </a:ext>
            </a:extLst>
          </p:cNvPr>
          <p:cNvSpPr>
            <a:spLocks noGrp="1"/>
          </p:cNvSpPr>
          <p:nvPr>
            <p:ph type="sldNum" sz="quarter" idx="5"/>
          </p:nvPr>
        </p:nvSpPr>
        <p:spPr/>
        <p:txBody>
          <a:bodyPr/>
          <a:lstStyle/>
          <a:p>
            <a:r>
              <a:rPr lang="en-SG" dirty="0"/>
              <a:t>Seminar 6-</a:t>
            </a:r>
            <a:fld id="{297A8CB4-5E3E-451D-87A2-077AE363B791}" type="slidenum">
              <a:rPr lang="en-SG" smtClean="0"/>
              <a:pPr/>
              <a:t>34</a:t>
            </a:fld>
            <a:endParaRPr lang="en-SG" dirty="0"/>
          </a:p>
        </p:txBody>
      </p:sp>
      <p:sp>
        <p:nvSpPr>
          <p:cNvPr id="15" name="Header Placeholder 14">
            <a:extLst>
              <a:ext uri="{FF2B5EF4-FFF2-40B4-BE49-F238E27FC236}">
                <a16:creationId xmlns:a16="http://schemas.microsoft.com/office/drawing/2014/main" id="{381D64AE-E9CA-44BC-84B9-73A3F3543DE5}"/>
              </a:ext>
            </a:extLst>
          </p:cNvPr>
          <p:cNvSpPr>
            <a:spLocks noGrp="1"/>
          </p:cNvSpPr>
          <p:nvPr>
            <p:ph type="hdr" sz="quarter"/>
          </p:nvPr>
        </p:nvSpPr>
        <p:spPr/>
        <p:txBody>
          <a:bodyPr/>
          <a:lstStyle/>
          <a:p>
            <a:r>
              <a:rPr lang="en-US" noProof="0" dirty="0"/>
              <a:t>ACCT101 – Financial Accounting</a:t>
            </a:r>
            <a:endParaRPr lang="en-SG" noProof="0" dirty="0"/>
          </a:p>
        </p:txBody>
      </p:sp>
      <p:sp>
        <p:nvSpPr>
          <p:cNvPr id="20" name="Slide Image Placeholder 19">
            <a:extLst>
              <a:ext uri="{FF2B5EF4-FFF2-40B4-BE49-F238E27FC236}">
                <a16:creationId xmlns:a16="http://schemas.microsoft.com/office/drawing/2014/main" id="{7E285B29-F450-47C3-9E4F-F98CDC119214}"/>
              </a:ext>
            </a:extLst>
          </p:cNvPr>
          <p:cNvSpPr>
            <a:spLocks noGrp="1" noRot="1" noChangeAspect="1"/>
          </p:cNvSpPr>
          <p:nvPr>
            <p:ph type="sldImg"/>
          </p:nvPr>
        </p:nvSpPr>
        <p:spPr/>
      </p:sp>
      <p:sp>
        <p:nvSpPr>
          <p:cNvPr id="21" name="Notes Placeholder 20">
            <a:extLst>
              <a:ext uri="{FF2B5EF4-FFF2-40B4-BE49-F238E27FC236}">
                <a16:creationId xmlns:a16="http://schemas.microsoft.com/office/drawing/2014/main" id="{DBDC27F2-2F6A-4858-9F20-D0D3630C1863}"/>
              </a:ext>
            </a:extLst>
          </p:cNvPr>
          <p:cNvSpPr>
            <a:spLocks noGrp="1"/>
          </p:cNvSpPr>
          <p:nvPr>
            <p:ph type="body" idx="1"/>
          </p:nvPr>
        </p:nvSpPr>
        <p:spPr/>
        <p:txBody>
          <a:bodyPr/>
          <a:lstStyle/>
          <a:p>
            <a:r>
              <a:rPr lang="en-SG" dirty="0"/>
              <a:t>Just another clip about the SGDs.</a:t>
            </a:r>
          </a:p>
        </p:txBody>
      </p:sp>
    </p:spTree>
    <p:extLst>
      <p:ext uri="{BB962C8B-B14F-4D97-AF65-F5344CB8AC3E}">
        <p14:creationId xmlns:p14="http://schemas.microsoft.com/office/powerpoint/2010/main" val="4243017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1">
            <a:extLst>
              <a:ext uri="{FF2B5EF4-FFF2-40B4-BE49-F238E27FC236}">
                <a16:creationId xmlns:a16="http://schemas.microsoft.com/office/drawing/2014/main" id="{B932B0B9-2B80-4BBA-98F8-EECEEC0DD3EE}"/>
              </a:ext>
            </a:extLst>
          </p:cNvPr>
          <p:cNvSpPr>
            <a:spLocks noGrp="1"/>
          </p:cNvSpPr>
          <p:nvPr>
            <p:ph type="dt" idx="1"/>
          </p:nvPr>
        </p:nvSpPr>
        <p:spPr/>
        <p:txBody>
          <a:bodyPr/>
          <a:lstStyle/>
          <a:p>
            <a:fld id="{FF49D34E-D07B-4B2E-8928-12EEBC9C4A2A}" type="datetime1">
              <a:rPr lang="en-SG" smtClean="0"/>
              <a:t>2/9/2023</a:t>
            </a:fld>
            <a:endParaRPr lang="en-SG" dirty="0"/>
          </a:p>
        </p:txBody>
      </p:sp>
      <p:sp>
        <p:nvSpPr>
          <p:cNvPr id="13" name="Footer Placeholder 12">
            <a:extLst>
              <a:ext uri="{FF2B5EF4-FFF2-40B4-BE49-F238E27FC236}">
                <a16:creationId xmlns:a16="http://schemas.microsoft.com/office/drawing/2014/main" id="{8EB3F349-4AA8-430D-B030-C62FB09315FC}"/>
              </a:ext>
            </a:extLst>
          </p:cNvPr>
          <p:cNvSpPr>
            <a:spLocks noGrp="1"/>
          </p:cNvSpPr>
          <p:nvPr>
            <p:ph type="ftr" sz="quarter" idx="4"/>
          </p:nvPr>
        </p:nvSpPr>
        <p:spPr/>
        <p:txBody>
          <a:bodyPr/>
          <a:lstStyle/>
          <a:p>
            <a:r>
              <a:rPr lang="en-SG" dirty="0"/>
              <a:t>Sustainability Reporting</a:t>
            </a:r>
          </a:p>
        </p:txBody>
      </p:sp>
      <p:sp>
        <p:nvSpPr>
          <p:cNvPr id="14" name="Slide Number Placeholder 13">
            <a:extLst>
              <a:ext uri="{FF2B5EF4-FFF2-40B4-BE49-F238E27FC236}">
                <a16:creationId xmlns:a16="http://schemas.microsoft.com/office/drawing/2014/main" id="{4B60EBE7-B9D1-46AF-B9B9-EFB1284FC8B6}"/>
              </a:ext>
            </a:extLst>
          </p:cNvPr>
          <p:cNvSpPr>
            <a:spLocks noGrp="1"/>
          </p:cNvSpPr>
          <p:nvPr>
            <p:ph type="sldNum" sz="quarter" idx="5"/>
          </p:nvPr>
        </p:nvSpPr>
        <p:spPr/>
        <p:txBody>
          <a:bodyPr/>
          <a:lstStyle/>
          <a:p>
            <a:r>
              <a:rPr lang="en-SG" dirty="0"/>
              <a:t>Seminar 6-</a:t>
            </a:r>
            <a:fld id="{297A8CB4-5E3E-451D-87A2-077AE363B791}" type="slidenum">
              <a:rPr lang="en-SG" smtClean="0"/>
              <a:pPr/>
              <a:t>4</a:t>
            </a:fld>
            <a:endParaRPr lang="en-SG" dirty="0"/>
          </a:p>
        </p:txBody>
      </p:sp>
      <p:sp>
        <p:nvSpPr>
          <p:cNvPr id="15" name="Header Placeholder 14">
            <a:extLst>
              <a:ext uri="{FF2B5EF4-FFF2-40B4-BE49-F238E27FC236}">
                <a16:creationId xmlns:a16="http://schemas.microsoft.com/office/drawing/2014/main" id="{453DB328-818C-4253-A6EC-302F3F2BB14E}"/>
              </a:ext>
            </a:extLst>
          </p:cNvPr>
          <p:cNvSpPr>
            <a:spLocks noGrp="1"/>
          </p:cNvSpPr>
          <p:nvPr>
            <p:ph type="hdr" sz="quarter"/>
          </p:nvPr>
        </p:nvSpPr>
        <p:spPr/>
        <p:txBody>
          <a:bodyPr/>
          <a:lstStyle/>
          <a:p>
            <a:r>
              <a:rPr lang="en-US" noProof="0" dirty="0"/>
              <a:t>ACCT101 – Financial Accounting</a:t>
            </a:r>
            <a:endParaRPr lang="en-SG" noProof="0" dirty="0"/>
          </a:p>
        </p:txBody>
      </p:sp>
      <p:sp>
        <p:nvSpPr>
          <p:cNvPr id="20" name="Slide Image Placeholder 19">
            <a:extLst>
              <a:ext uri="{FF2B5EF4-FFF2-40B4-BE49-F238E27FC236}">
                <a16:creationId xmlns:a16="http://schemas.microsoft.com/office/drawing/2014/main" id="{1970AD2B-3F01-4AA2-BF45-08293935D613}"/>
              </a:ext>
            </a:extLst>
          </p:cNvPr>
          <p:cNvSpPr>
            <a:spLocks noGrp="1" noRot="1" noChangeAspect="1"/>
          </p:cNvSpPr>
          <p:nvPr>
            <p:ph type="sldImg"/>
          </p:nvPr>
        </p:nvSpPr>
        <p:spPr/>
      </p:sp>
      <p:sp>
        <p:nvSpPr>
          <p:cNvPr id="21" name="Notes Placeholder 20">
            <a:extLst>
              <a:ext uri="{FF2B5EF4-FFF2-40B4-BE49-F238E27FC236}">
                <a16:creationId xmlns:a16="http://schemas.microsoft.com/office/drawing/2014/main" id="{1300EF03-A5B5-4DCD-8F1C-4EB65D0F2EE2}"/>
              </a:ext>
            </a:extLst>
          </p:cNvPr>
          <p:cNvSpPr>
            <a:spLocks noGrp="1"/>
          </p:cNvSpPr>
          <p:nvPr>
            <p:ph type="body" idx="1"/>
          </p:nvPr>
        </p:nvSpPr>
        <p:spPr/>
        <p:txBody>
          <a:bodyPr/>
          <a:lstStyle/>
          <a:p>
            <a:r>
              <a:rPr lang="en-SG" dirty="0"/>
              <a:t>This is an old clip from McCombs School of Business at Texas University – it is a short and simple intro video about sustainability.  The video mentions CSR, and later sides show how CSR is now replaced by ESG.  Although in our syllabus, we do not test ethics directly (although complying with the accounting standards and the </a:t>
            </a:r>
            <a:r>
              <a:rPr lang="en-SG" i="1" dirty="0"/>
              <a:t>Companies Act </a:t>
            </a:r>
            <a:r>
              <a:rPr lang="en-SG" dirty="0"/>
              <a:t>is a form of ethical compliance, this video is ethics-focused).</a:t>
            </a:r>
          </a:p>
          <a:p>
            <a:endParaRPr lang="en-SG" dirty="0"/>
          </a:p>
          <a:p>
            <a:r>
              <a:rPr lang="en-SG" dirty="0"/>
              <a:t>Main website: https://ethicsunwrapped.utexas.edu/</a:t>
            </a:r>
          </a:p>
          <a:p>
            <a:endParaRPr lang="en-SG" dirty="0"/>
          </a:p>
          <a:p>
            <a:endParaRPr lang="en-SG" dirty="0"/>
          </a:p>
        </p:txBody>
      </p:sp>
    </p:spTree>
    <p:extLst>
      <p:ext uri="{BB962C8B-B14F-4D97-AF65-F5344CB8AC3E}">
        <p14:creationId xmlns:p14="http://schemas.microsoft.com/office/powerpoint/2010/main" val="4211080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https://www.britannica.com/biography/David-Suzuki</a:t>
            </a:r>
          </a:p>
          <a:p>
            <a:endParaRPr lang="en-SG" dirty="0"/>
          </a:p>
          <a:p>
            <a:r>
              <a:rPr lang="en-SG" dirty="0"/>
              <a:t>I enjoy Prof Suzuki’s approach to teaching and his love of nature.  As he is an older Asian, I find he has a closer link to my students than a Caucasian female like me.</a:t>
            </a:r>
          </a:p>
        </p:txBody>
      </p:sp>
      <p:sp>
        <p:nvSpPr>
          <p:cNvPr id="4" name="Header Placeholder 3"/>
          <p:cNvSpPr>
            <a:spLocks noGrp="1"/>
          </p:cNvSpPr>
          <p:nvPr>
            <p:ph type="hdr" sz="quarter"/>
          </p:nvPr>
        </p:nvSpPr>
        <p:spPr/>
        <p:txBody>
          <a:bodyPr/>
          <a:lstStyle/>
          <a:p>
            <a:r>
              <a:rPr lang="en-US" noProof="0" dirty="0"/>
              <a:t>ACCT101 – Financial Accounting</a:t>
            </a:r>
            <a:endParaRPr lang="en-SG" b="1" noProof="0" dirty="0"/>
          </a:p>
        </p:txBody>
      </p:sp>
      <p:sp>
        <p:nvSpPr>
          <p:cNvPr id="5" name="Date Placeholder 4"/>
          <p:cNvSpPr>
            <a:spLocks noGrp="1"/>
          </p:cNvSpPr>
          <p:nvPr>
            <p:ph type="dt" idx="1"/>
          </p:nvPr>
        </p:nvSpPr>
        <p:spPr/>
        <p:txBody>
          <a:bodyPr/>
          <a:lstStyle/>
          <a:p>
            <a:fld id="{C1229420-F8FB-4D0E-8A13-716A043C2408}" type="datetime1">
              <a:rPr lang="en-SG" smtClean="0"/>
              <a:t>2/9/2023</a:t>
            </a:fld>
            <a:endParaRPr lang="en-SG" dirty="0"/>
          </a:p>
        </p:txBody>
      </p:sp>
      <p:sp>
        <p:nvSpPr>
          <p:cNvPr id="6" name="Footer Placeholder 5"/>
          <p:cNvSpPr>
            <a:spLocks noGrp="1"/>
          </p:cNvSpPr>
          <p:nvPr>
            <p:ph type="ftr" sz="quarter" idx="4"/>
          </p:nvPr>
        </p:nvSpPr>
        <p:spPr/>
        <p:txBody>
          <a:bodyPr/>
          <a:lstStyle/>
          <a:p>
            <a:r>
              <a:rPr lang="en-SG" dirty="0"/>
              <a:t>Sustainability Reporting</a:t>
            </a:r>
          </a:p>
        </p:txBody>
      </p:sp>
      <p:sp>
        <p:nvSpPr>
          <p:cNvPr id="7" name="Slide Number Placeholder 6"/>
          <p:cNvSpPr>
            <a:spLocks noGrp="1"/>
          </p:cNvSpPr>
          <p:nvPr>
            <p:ph type="sldNum" sz="quarter" idx="5"/>
          </p:nvPr>
        </p:nvSpPr>
        <p:spPr/>
        <p:txBody>
          <a:bodyPr/>
          <a:lstStyle/>
          <a:p>
            <a:r>
              <a:rPr lang="en-SG" dirty="0"/>
              <a:t>Seminar 6-</a:t>
            </a:r>
            <a:fld id="{297A8CB4-5E3E-451D-87A2-077AE363B791}" type="slidenum">
              <a:rPr lang="en-SG" smtClean="0"/>
              <a:pPr/>
              <a:t>5</a:t>
            </a:fld>
            <a:endParaRPr lang="en-SG" dirty="0"/>
          </a:p>
        </p:txBody>
      </p:sp>
    </p:spTree>
    <p:extLst>
      <p:ext uri="{BB962C8B-B14F-4D97-AF65-F5344CB8AC3E}">
        <p14:creationId xmlns:p14="http://schemas.microsoft.com/office/powerpoint/2010/main" val="4042702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hlinkClick r:id="rId3"/>
              </a:rPr>
              <a:t>https://youtu.be/bsd1IT7ySfE</a:t>
            </a:r>
            <a:endParaRPr lang="en-SG" dirty="0"/>
          </a:p>
          <a:p>
            <a:endParaRPr lang="en-SG" dirty="0"/>
          </a:p>
          <a:p>
            <a:r>
              <a:rPr lang="en-SG" dirty="0"/>
              <a:t>This clip from Prof Suzuki gets students thinking about the finiteness of earth and why caring about sustainable living and actually doing something about it is now critical.</a:t>
            </a:r>
          </a:p>
          <a:p>
            <a:endParaRPr lang="en-SG" dirty="0"/>
          </a:p>
          <a:p>
            <a:r>
              <a:rPr lang="en-SG" dirty="0"/>
              <a:t>SR forces companies to examine their operations and determine if they are truly sustainable in the broader sense rather than just relentlessly chasing profits and espousing to be green.</a:t>
            </a:r>
          </a:p>
          <a:p>
            <a:endParaRPr lang="en-SG" dirty="0"/>
          </a:p>
          <a:p>
            <a:endParaRPr lang="en-SG" dirty="0"/>
          </a:p>
        </p:txBody>
      </p:sp>
      <p:sp>
        <p:nvSpPr>
          <p:cNvPr id="4" name="Header Placeholder 3"/>
          <p:cNvSpPr>
            <a:spLocks noGrp="1"/>
          </p:cNvSpPr>
          <p:nvPr>
            <p:ph type="hdr" sz="quarter"/>
          </p:nvPr>
        </p:nvSpPr>
        <p:spPr/>
        <p:txBody>
          <a:bodyPr/>
          <a:lstStyle/>
          <a:p>
            <a:r>
              <a:rPr lang="en-US" noProof="0" dirty="0"/>
              <a:t>ACCT101 – Financial Accounting</a:t>
            </a:r>
            <a:endParaRPr lang="en-SG" b="1" noProof="0" dirty="0"/>
          </a:p>
        </p:txBody>
      </p:sp>
      <p:sp>
        <p:nvSpPr>
          <p:cNvPr id="5" name="Date Placeholder 4"/>
          <p:cNvSpPr>
            <a:spLocks noGrp="1"/>
          </p:cNvSpPr>
          <p:nvPr>
            <p:ph type="dt" idx="1"/>
          </p:nvPr>
        </p:nvSpPr>
        <p:spPr/>
        <p:txBody>
          <a:bodyPr/>
          <a:lstStyle/>
          <a:p>
            <a:fld id="{109C656C-A43D-4271-BAA9-0992B15BEEAC}" type="datetime1">
              <a:rPr lang="en-SG" smtClean="0"/>
              <a:t>2/9/2023</a:t>
            </a:fld>
            <a:endParaRPr lang="en-SG" dirty="0"/>
          </a:p>
        </p:txBody>
      </p:sp>
      <p:sp>
        <p:nvSpPr>
          <p:cNvPr id="6" name="Footer Placeholder 5"/>
          <p:cNvSpPr>
            <a:spLocks noGrp="1"/>
          </p:cNvSpPr>
          <p:nvPr>
            <p:ph type="ftr" sz="quarter" idx="4"/>
          </p:nvPr>
        </p:nvSpPr>
        <p:spPr/>
        <p:txBody>
          <a:bodyPr/>
          <a:lstStyle/>
          <a:p>
            <a:r>
              <a:rPr lang="en-SG" dirty="0"/>
              <a:t>Sustainability Reporting</a:t>
            </a:r>
          </a:p>
        </p:txBody>
      </p:sp>
      <p:sp>
        <p:nvSpPr>
          <p:cNvPr id="7" name="Slide Number Placeholder 6"/>
          <p:cNvSpPr>
            <a:spLocks noGrp="1"/>
          </p:cNvSpPr>
          <p:nvPr>
            <p:ph type="sldNum" sz="quarter" idx="5"/>
          </p:nvPr>
        </p:nvSpPr>
        <p:spPr/>
        <p:txBody>
          <a:bodyPr/>
          <a:lstStyle/>
          <a:p>
            <a:r>
              <a:rPr lang="en-SG" dirty="0"/>
              <a:t>Seminar 6-</a:t>
            </a:r>
            <a:fld id="{297A8CB4-5E3E-451D-87A2-077AE363B791}" type="slidenum">
              <a:rPr lang="en-SG" smtClean="0"/>
              <a:pPr/>
              <a:t>6</a:t>
            </a:fld>
            <a:endParaRPr lang="en-SG" dirty="0"/>
          </a:p>
        </p:txBody>
      </p:sp>
    </p:spTree>
    <p:extLst>
      <p:ext uri="{BB962C8B-B14F-4D97-AF65-F5344CB8AC3E}">
        <p14:creationId xmlns:p14="http://schemas.microsoft.com/office/powerpoint/2010/main" val="122416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1">
            <a:extLst>
              <a:ext uri="{FF2B5EF4-FFF2-40B4-BE49-F238E27FC236}">
                <a16:creationId xmlns:a16="http://schemas.microsoft.com/office/drawing/2014/main" id="{E4FD8880-4DCF-40EF-A41C-282BDB40E3A8}"/>
              </a:ext>
            </a:extLst>
          </p:cNvPr>
          <p:cNvSpPr>
            <a:spLocks noGrp="1"/>
          </p:cNvSpPr>
          <p:nvPr>
            <p:ph type="dt" idx="1"/>
          </p:nvPr>
        </p:nvSpPr>
        <p:spPr/>
        <p:txBody>
          <a:bodyPr/>
          <a:lstStyle/>
          <a:p>
            <a:fld id="{282CA571-6BAD-4152-8E17-DBCA5C3CF85A}" type="datetime1">
              <a:rPr lang="en-SG" smtClean="0"/>
              <a:t>2/9/2023</a:t>
            </a:fld>
            <a:endParaRPr lang="en-SG" dirty="0"/>
          </a:p>
        </p:txBody>
      </p:sp>
      <p:sp>
        <p:nvSpPr>
          <p:cNvPr id="13" name="Footer Placeholder 12">
            <a:extLst>
              <a:ext uri="{FF2B5EF4-FFF2-40B4-BE49-F238E27FC236}">
                <a16:creationId xmlns:a16="http://schemas.microsoft.com/office/drawing/2014/main" id="{EB661145-0ED2-4FC1-A346-CCA92AC817D2}"/>
              </a:ext>
            </a:extLst>
          </p:cNvPr>
          <p:cNvSpPr>
            <a:spLocks noGrp="1"/>
          </p:cNvSpPr>
          <p:nvPr>
            <p:ph type="ftr" sz="quarter" idx="4"/>
          </p:nvPr>
        </p:nvSpPr>
        <p:spPr/>
        <p:txBody>
          <a:bodyPr/>
          <a:lstStyle/>
          <a:p>
            <a:r>
              <a:rPr lang="en-SG" dirty="0"/>
              <a:t>Sustainability Reporting</a:t>
            </a:r>
          </a:p>
        </p:txBody>
      </p:sp>
      <p:sp>
        <p:nvSpPr>
          <p:cNvPr id="14" name="Slide Number Placeholder 13">
            <a:extLst>
              <a:ext uri="{FF2B5EF4-FFF2-40B4-BE49-F238E27FC236}">
                <a16:creationId xmlns:a16="http://schemas.microsoft.com/office/drawing/2014/main" id="{81337847-72D8-4072-8F36-688A5918B72B}"/>
              </a:ext>
            </a:extLst>
          </p:cNvPr>
          <p:cNvSpPr>
            <a:spLocks noGrp="1"/>
          </p:cNvSpPr>
          <p:nvPr>
            <p:ph type="sldNum" sz="quarter" idx="5"/>
          </p:nvPr>
        </p:nvSpPr>
        <p:spPr/>
        <p:txBody>
          <a:bodyPr/>
          <a:lstStyle/>
          <a:p>
            <a:r>
              <a:rPr lang="en-SG" dirty="0"/>
              <a:t>Seminar 6-</a:t>
            </a:r>
            <a:fld id="{297A8CB4-5E3E-451D-87A2-077AE363B791}" type="slidenum">
              <a:rPr lang="en-SG" smtClean="0"/>
              <a:pPr/>
              <a:t>7</a:t>
            </a:fld>
            <a:endParaRPr lang="en-SG" dirty="0"/>
          </a:p>
        </p:txBody>
      </p:sp>
      <p:sp>
        <p:nvSpPr>
          <p:cNvPr id="15" name="Header Placeholder 14">
            <a:extLst>
              <a:ext uri="{FF2B5EF4-FFF2-40B4-BE49-F238E27FC236}">
                <a16:creationId xmlns:a16="http://schemas.microsoft.com/office/drawing/2014/main" id="{350F818D-E837-42DD-801B-99F9409A066C}"/>
              </a:ext>
            </a:extLst>
          </p:cNvPr>
          <p:cNvSpPr>
            <a:spLocks noGrp="1"/>
          </p:cNvSpPr>
          <p:nvPr>
            <p:ph type="hdr" sz="quarter"/>
          </p:nvPr>
        </p:nvSpPr>
        <p:spPr/>
        <p:txBody>
          <a:bodyPr/>
          <a:lstStyle/>
          <a:p>
            <a:r>
              <a:rPr lang="en-US" noProof="0" dirty="0"/>
              <a:t>ACCT101 – Financial Accounting</a:t>
            </a:r>
            <a:endParaRPr lang="en-SG" noProof="0" dirty="0"/>
          </a:p>
        </p:txBody>
      </p:sp>
      <p:sp>
        <p:nvSpPr>
          <p:cNvPr id="26" name="Slide Image Placeholder 25">
            <a:extLst>
              <a:ext uri="{FF2B5EF4-FFF2-40B4-BE49-F238E27FC236}">
                <a16:creationId xmlns:a16="http://schemas.microsoft.com/office/drawing/2014/main" id="{450A2381-6DCC-48B2-B59C-022428B61DD6}"/>
              </a:ext>
            </a:extLst>
          </p:cNvPr>
          <p:cNvSpPr>
            <a:spLocks noGrp="1" noRot="1" noChangeAspect="1"/>
          </p:cNvSpPr>
          <p:nvPr>
            <p:ph type="sldImg"/>
          </p:nvPr>
        </p:nvSpPr>
        <p:spPr/>
      </p:sp>
      <p:sp>
        <p:nvSpPr>
          <p:cNvPr id="27" name="Notes Placeholder 26">
            <a:extLst>
              <a:ext uri="{FF2B5EF4-FFF2-40B4-BE49-F238E27FC236}">
                <a16:creationId xmlns:a16="http://schemas.microsoft.com/office/drawing/2014/main" id="{ABBDEE03-5966-4EBC-8F56-A06A7421410A}"/>
              </a:ext>
            </a:extLst>
          </p:cNvPr>
          <p:cNvSpPr>
            <a:spLocks noGrp="1"/>
          </p:cNvSpPr>
          <p:nvPr>
            <p:ph type="body" idx="1"/>
          </p:nvPr>
        </p:nvSpPr>
        <p:spPr/>
        <p:txBody>
          <a:bodyPr/>
          <a:lstStyle/>
          <a:p>
            <a:endParaRPr lang="en-SG" dirty="0"/>
          </a:p>
        </p:txBody>
      </p:sp>
    </p:spTree>
    <p:extLst>
      <p:ext uri="{BB962C8B-B14F-4D97-AF65-F5344CB8AC3E}">
        <p14:creationId xmlns:p14="http://schemas.microsoft.com/office/powerpoint/2010/main" val="2346739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Previously referred to as CSR, but now we use ESG.  There is also literature regarding ESD, which is just the educational side of ESG.  </a:t>
            </a:r>
          </a:p>
          <a:p>
            <a:endParaRPr lang="en-SG" dirty="0"/>
          </a:p>
          <a:p>
            <a:r>
              <a:rPr lang="en-SG" dirty="0"/>
              <a:t>Some literature states that CSR and ESG are complementary, while much of the newer literature shows that ESG replaces CSR and that the S in ESG incorporates CSR.</a:t>
            </a:r>
          </a:p>
          <a:p>
            <a:endParaRPr lang="en-SG" dirty="0"/>
          </a:p>
          <a:p>
            <a:pPr algn="just"/>
            <a:r>
              <a:rPr lang="en-SG"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https://www.csrwire.com/press_releases/771406-esg-vs-csr-whats-difference-and-why-does-it-matter</a:t>
            </a:r>
            <a:endParaRPr lang="en-SG"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SG" dirty="0"/>
              <a:t>This is a good article to help students understand the difference between CSR and ESG – I use this as pre-seminar reading.</a:t>
            </a:r>
          </a:p>
          <a:p>
            <a:pPr algn="just"/>
            <a:endParaRPr lang="en-SG" dirty="0"/>
          </a:p>
          <a:p>
            <a:pPr algn="just"/>
            <a:r>
              <a:rPr lang="en-SG" dirty="0"/>
              <a:t>The background to this slide is from Beyond Thunderdome – Mad Max – this is what the world could look like if we do not take climate change seriously.</a:t>
            </a:r>
          </a:p>
        </p:txBody>
      </p:sp>
      <p:sp>
        <p:nvSpPr>
          <p:cNvPr id="4" name="Header Placeholder 3"/>
          <p:cNvSpPr>
            <a:spLocks noGrp="1"/>
          </p:cNvSpPr>
          <p:nvPr>
            <p:ph type="hdr" sz="quarter"/>
          </p:nvPr>
        </p:nvSpPr>
        <p:spPr/>
        <p:txBody>
          <a:bodyPr/>
          <a:lstStyle/>
          <a:p>
            <a:r>
              <a:rPr lang="en-SG" dirty="0"/>
              <a:t>ACCT101 – Financial Accounting</a:t>
            </a:r>
            <a:endParaRPr lang="en-SG" b="1" dirty="0"/>
          </a:p>
        </p:txBody>
      </p:sp>
      <p:sp>
        <p:nvSpPr>
          <p:cNvPr id="5" name="Date Placeholder 4"/>
          <p:cNvSpPr>
            <a:spLocks noGrp="1"/>
          </p:cNvSpPr>
          <p:nvPr>
            <p:ph type="dt" idx="1"/>
          </p:nvPr>
        </p:nvSpPr>
        <p:spPr/>
        <p:txBody>
          <a:bodyPr/>
          <a:lstStyle/>
          <a:p>
            <a:fld id="{EF4BE51F-0654-4739-8AE0-E1812EE23100}" type="datetime1">
              <a:rPr lang="en-SG" smtClean="0"/>
              <a:t>2/9/2023</a:t>
            </a:fld>
            <a:endParaRPr lang="en-SG" dirty="0"/>
          </a:p>
        </p:txBody>
      </p:sp>
      <p:sp>
        <p:nvSpPr>
          <p:cNvPr id="6" name="Footer Placeholder 5"/>
          <p:cNvSpPr>
            <a:spLocks noGrp="1"/>
          </p:cNvSpPr>
          <p:nvPr>
            <p:ph type="ftr" sz="quarter" idx="4"/>
          </p:nvPr>
        </p:nvSpPr>
        <p:spPr/>
        <p:txBody>
          <a:bodyPr/>
          <a:lstStyle/>
          <a:p>
            <a:r>
              <a:rPr lang="en-SG" dirty="0"/>
              <a:t>Sustainability Reporting</a:t>
            </a:r>
          </a:p>
        </p:txBody>
      </p:sp>
      <p:sp>
        <p:nvSpPr>
          <p:cNvPr id="7" name="Slide Number Placeholder 6"/>
          <p:cNvSpPr>
            <a:spLocks noGrp="1"/>
          </p:cNvSpPr>
          <p:nvPr>
            <p:ph type="sldNum" sz="quarter" idx="5"/>
          </p:nvPr>
        </p:nvSpPr>
        <p:spPr/>
        <p:txBody>
          <a:bodyPr/>
          <a:lstStyle/>
          <a:p>
            <a:r>
              <a:rPr lang="en-SG" dirty="0"/>
              <a:t>Seminar 6-</a:t>
            </a:r>
            <a:fld id="{297A8CB4-5E3E-451D-87A2-077AE363B791}" type="slidenum">
              <a:rPr lang="en-SG" smtClean="0"/>
              <a:pPr/>
              <a:t>8</a:t>
            </a:fld>
            <a:endParaRPr lang="en-SG" dirty="0"/>
          </a:p>
        </p:txBody>
      </p:sp>
    </p:spTree>
    <p:extLst>
      <p:ext uri="{BB962C8B-B14F-4D97-AF65-F5344CB8AC3E}">
        <p14:creationId xmlns:p14="http://schemas.microsoft.com/office/powerpoint/2010/main" val="3995989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1">
            <a:extLst>
              <a:ext uri="{FF2B5EF4-FFF2-40B4-BE49-F238E27FC236}">
                <a16:creationId xmlns:a16="http://schemas.microsoft.com/office/drawing/2014/main" id="{D8E052C6-E923-4F5D-B250-67ABF5B91EFE}"/>
              </a:ext>
            </a:extLst>
          </p:cNvPr>
          <p:cNvSpPr>
            <a:spLocks noGrp="1"/>
          </p:cNvSpPr>
          <p:nvPr>
            <p:ph type="dt" idx="1"/>
          </p:nvPr>
        </p:nvSpPr>
        <p:spPr/>
        <p:txBody>
          <a:bodyPr/>
          <a:lstStyle/>
          <a:p>
            <a:fld id="{38F1FA2E-C1E9-4DE3-9E13-C1E41C3B441E}" type="datetime1">
              <a:rPr lang="en-SG" smtClean="0"/>
              <a:t>2/9/2023</a:t>
            </a:fld>
            <a:endParaRPr lang="en-SG" dirty="0"/>
          </a:p>
        </p:txBody>
      </p:sp>
      <p:sp>
        <p:nvSpPr>
          <p:cNvPr id="13" name="Footer Placeholder 12">
            <a:extLst>
              <a:ext uri="{FF2B5EF4-FFF2-40B4-BE49-F238E27FC236}">
                <a16:creationId xmlns:a16="http://schemas.microsoft.com/office/drawing/2014/main" id="{5F2D4A2B-CDAE-448F-84F2-C8FDAB9B23E9}"/>
              </a:ext>
            </a:extLst>
          </p:cNvPr>
          <p:cNvSpPr>
            <a:spLocks noGrp="1"/>
          </p:cNvSpPr>
          <p:nvPr>
            <p:ph type="ftr" sz="quarter" idx="4"/>
          </p:nvPr>
        </p:nvSpPr>
        <p:spPr/>
        <p:txBody>
          <a:bodyPr/>
          <a:lstStyle/>
          <a:p>
            <a:r>
              <a:rPr lang="en-SG" dirty="0"/>
              <a:t>Sustainability Reporting</a:t>
            </a:r>
          </a:p>
        </p:txBody>
      </p:sp>
      <p:sp>
        <p:nvSpPr>
          <p:cNvPr id="14" name="Slide Number Placeholder 13">
            <a:extLst>
              <a:ext uri="{FF2B5EF4-FFF2-40B4-BE49-F238E27FC236}">
                <a16:creationId xmlns:a16="http://schemas.microsoft.com/office/drawing/2014/main" id="{7C995399-F743-4184-861A-D3D13ACF2167}"/>
              </a:ext>
            </a:extLst>
          </p:cNvPr>
          <p:cNvSpPr>
            <a:spLocks noGrp="1"/>
          </p:cNvSpPr>
          <p:nvPr>
            <p:ph type="sldNum" sz="quarter" idx="5"/>
          </p:nvPr>
        </p:nvSpPr>
        <p:spPr/>
        <p:txBody>
          <a:bodyPr/>
          <a:lstStyle/>
          <a:p>
            <a:r>
              <a:rPr lang="en-SG" dirty="0"/>
              <a:t>Seminar 6-</a:t>
            </a:r>
            <a:fld id="{297A8CB4-5E3E-451D-87A2-077AE363B791}" type="slidenum">
              <a:rPr lang="en-SG" smtClean="0"/>
              <a:pPr/>
              <a:t>9</a:t>
            </a:fld>
            <a:endParaRPr lang="en-SG" dirty="0"/>
          </a:p>
        </p:txBody>
      </p:sp>
      <p:sp>
        <p:nvSpPr>
          <p:cNvPr id="15" name="Header Placeholder 14">
            <a:extLst>
              <a:ext uri="{FF2B5EF4-FFF2-40B4-BE49-F238E27FC236}">
                <a16:creationId xmlns:a16="http://schemas.microsoft.com/office/drawing/2014/main" id="{FD435E56-2B50-493C-A50E-8054DF582CBB}"/>
              </a:ext>
            </a:extLst>
          </p:cNvPr>
          <p:cNvSpPr>
            <a:spLocks noGrp="1"/>
          </p:cNvSpPr>
          <p:nvPr>
            <p:ph type="hdr" sz="quarter"/>
          </p:nvPr>
        </p:nvSpPr>
        <p:spPr/>
        <p:txBody>
          <a:bodyPr/>
          <a:lstStyle/>
          <a:p>
            <a:r>
              <a:rPr lang="en-US" noProof="0" dirty="0"/>
              <a:t>ACCT101 – Financial Accounting</a:t>
            </a:r>
            <a:endParaRPr lang="en-SG" noProof="0" dirty="0"/>
          </a:p>
        </p:txBody>
      </p:sp>
      <p:sp>
        <p:nvSpPr>
          <p:cNvPr id="26" name="Slide Image Placeholder 25">
            <a:extLst>
              <a:ext uri="{FF2B5EF4-FFF2-40B4-BE49-F238E27FC236}">
                <a16:creationId xmlns:a16="http://schemas.microsoft.com/office/drawing/2014/main" id="{0DD7E5EC-B735-481B-976B-399BDFB82A6D}"/>
              </a:ext>
            </a:extLst>
          </p:cNvPr>
          <p:cNvSpPr>
            <a:spLocks noGrp="1" noRot="1" noChangeAspect="1"/>
          </p:cNvSpPr>
          <p:nvPr>
            <p:ph type="sldImg"/>
          </p:nvPr>
        </p:nvSpPr>
        <p:spPr/>
      </p:sp>
      <p:sp>
        <p:nvSpPr>
          <p:cNvPr id="27" name="Notes Placeholder 26">
            <a:extLst>
              <a:ext uri="{FF2B5EF4-FFF2-40B4-BE49-F238E27FC236}">
                <a16:creationId xmlns:a16="http://schemas.microsoft.com/office/drawing/2014/main" id="{53E93E1B-DE4D-42E6-9624-92285B143019}"/>
              </a:ext>
            </a:extLst>
          </p:cNvPr>
          <p:cNvSpPr>
            <a:spLocks noGrp="1"/>
          </p:cNvSpPr>
          <p:nvPr>
            <p:ph type="body" idx="1"/>
          </p:nvPr>
        </p:nvSpPr>
        <p:spPr/>
        <p:txBody>
          <a:bodyPr/>
          <a:lstStyle/>
          <a:p>
            <a:r>
              <a:rPr lang="en-SG" b="1" dirty="0"/>
              <a:t>ACRA</a:t>
            </a:r>
            <a:r>
              <a:rPr lang="en-SG" dirty="0"/>
              <a:t> (6 July) is now seeking views about making larger unlisted Companies to mandatory report on Climate issues.</a:t>
            </a:r>
          </a:p>
          <a:p>
            <a:endParaRPr lang="en-SG" dirty="0"/>
          </a:p>
          <a:p>
            <a:pPr algn="just"/>
            <a:r>
              <a:rPr lang="en-SG"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https://www.acra.gov.sg/news-events/news-details/id/736</a:t>
            </a:r>
            <a:endParaRPr lang="en-SG"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SG" dirty="0"/>
          </a:p>
          <a:p>
            <a:r>
              <a:rPr lang="en-SG" dirty="0"/>
              <a:t>The evolving reporting landscape is why it is almost impossible for ACCT101 instructors to provide specific SR instruction as the reporting environment is in flux.  The best we can do, as non-experts in SR is to encourage our students to think!</a:t>
            </a:r>
          </a:p>
          <a:p>
            <a:endParaRPr lang="en-SG" dirty="0"/>
          </a:p>
          <a:p>
            <a:endParaRPr lang="en-SG" dirty="0"/>
          </a:p>
        </p:txBody>
      </p:sp>
    </p:spTree>
    <p:extLst>
      <p:ext uri="{BB962C8B-B14F-4D97-AF65-F5344CB8AC3E}">
        <p14:creationId xmlns:p14="http://schemas.microsoft.com/office/powerpoint/2010/main" val="1502960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1E99A-3E62-4057-ADD8-B3EC1839174D}"/>
              </a:ext>
            </a:extLst>
          </p:cNvPr>
          <p:cNvSpPr>
            <a:spLocks noGrp="1"/>
          </p:cNvSpPr>
          <p:nvPr>
            <p:ph type="title"/>
          </p:nvPr>
        </p:nvSpPr>
        <p:spPr/>
        <p:txBody>
          <a:bodyPr/>
          <a:lstStyle/>
          <a:p>
            <a:r>
              <a:rPr lang="en-US" noProof="0"/>
              <a:t>Click to edit Master title style</a:t>
            </a:r>
            <a:endParaRPr lang="en-SG" noProof="0" dirty="0"/>
          </a:p>
        </p:txBody>
      </p:sp>
      <p:sp>
        <p:nvSpPr>
          <p:cNvPr id="3" name="Content Placeholder 2">
            <a:extLst>
              <a:ext uri="{FF2B5EF4-FFF2-40B4-BE49-F238E27FC236}">
                <a16:creationId xmlns:a16="http://schemas.microsoft.com/office/drawing/2014/main" id="{79742BA1-28B3-44FE-A146-1ECA66464278}"/>
              </a:ext>
            </a:extLst>
          </p:cNvPr>
          <p:cNvSpPr>
            <a:spLocks noGrp="1"/>
          </p:cNvSpPr>
          <p:nvPr>
            <p:ph idx="1"/>
          </p:nvPr>
        </p:nvSpPr>
        <p:spPr/>
        <p:txBody>
          <a:bodyPr/>
          <a:lstStyle>
            <a:lvl1pPr>
              <a:buClr>
                <a:schemeClr val="accent4">
                  <a:lumMod val="75000"/>
                </a:schemeClr>
              </a:buClr>
              <a:defRPr/>
            </a:lvl1pPr>
            <a:lvl2pPr>
              <a:buClr>
                <a:schemeClr val="accent4">
                  <a:lumMod val="75000"/>
                </a:schemeClr>
              </a:buClr>
              <a:defRPr/>
            </a:lvl2pPr>
            <a:lvl3pPr>
              <a:buClr>
                <a:schemeClr val="accent4">
                  <a:lumMod val="75000"/>
                </a:schemeClr>
              </a:buClr>
              <a:defRPr/>
            </a:lvl3pPr>
            <a:lvl4pPr>
              <a:buClr>
                <a:schemeClr val="accent4">
                  <a:lumMod val="75000"/>
                </a:schemeClr>
              </a:buClr>
              <a:defRPr/>
            </a:lvl4pPr>
            <a:lvl5pPr>
              <a:buClr>
                <a:schemeClr val="accent4">
                  <a:lumMod val="75000"/>
                </a:schemeClr>
              </a:buCl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SG" noProof="0" dirty="0"/>
          </a:p>
        </p:txBody>
      </p:sp>
      <p:sp>
        <p:nvSpPr>
          <p:cNvPr id="4" name="Date Placeholder 3">
            <a:extLst>
              <a:ext uri="{FF2B5EF4-FFF2-40B4-BE49-F238E27FC236}">
                <a16:creationId xmlns:a16="http://schemas.microsoft.com/office/drawing/2014/main" id="{CC295CD7-D8C2-49A2-9DA4-C79139F24C0A}"/>
              </a:ext>
            </a:extLst>
          </p:cNvPr>
          <p:cNvSpPr>
            <a:spLocks noGrp="1"/>
          </p:cNvSpPr>
          <p:nvPr>
            <p:ph type="dt" sz="half" idx="10"/>
          </p:nvPr>
        </p:nvSpPr>
        <p:spPr>
          <a:xfrm>
            <a:off x="838200" y="6356350"/>
            <a:ext cx="2743200" cy="365125"/>
          </a:xfrm>
          <a:prstGeom prst="rect">
            <a:avLst/>
          </a:prstGeom>
        </p:spPr>
        <p:txBody>
          <a:bodyPr anchor="ctr"/>
          <a:lstStyle/>
          <a:p>
            <a:r>
              <a:rPr lang="en-US" dirty="0"/>
              <a:t>Financial Accounting</a:t>
            </a:r>
            <a:endParaRPr lang="en-SG" dirty="0"/>
          </a:p>
        </p:txBody>
      </p:sp>
      <p:sp>
        <p:nvSpPr>
          <p:cNvPr id="5" name="Footer Placeholder 4">
            <a:extLst>
              <a:ext uri="{FF2B5EF4-FFF2-40B4-BE49-F238E27FC236}">
                <a16:creationId xmlns:a16="http://schemas.microsoft.com/office/drawing/2014/main" id="{A58791E1-850E-4058-8064-FF2A91500954}"/>
              </a:ext>
            </a:extLst>
          </p:cNvPr>
          <p:cNvSpPr>
            <a:spLocks noGrp="1"/>
          </p:cNvSpPr>
          <p:nvPr>
            <p:ph type="ftr" sz="quarter" idx="11"/>
          </p:nvPr>
        </p:nvSpPr>
        <p:spPr/>
        <p:txBody>
          <a:bodyPr/>
          <a:lstStyle/>
          <a:p>
            <a:r>
              <a:rPr lang="en-US" dirty="0"/>
              <a:t>ACCT101 – Sustainability Reporting </a:t>
            </a:r>
            <a:endParaRPr lang="en-SG" dirty="0"/>
          </a:p>
        </p:txBody>
      </p:sp>
      <p:sp>
        <p:nvSpPr>
          <p:cNvPr id="6" name="Slide Number Placeholder 5">
            <a:extLst>
              <a:ext uri="{FF2B5EF4-FFF2-40B4-BE49-F238E27FC236}">
                <a16:creationId xmlns:a16="http://schemas.microsoft.com/office/drawing/2014/main" id="{694D2314-3F36-4826-9ACC-EDF4ACF7F862}"/>
              </a:ext>
            </a:extLst>
          </p:cNvPr>
          <p:cNvSpPr>
            <a:spLocks noGrp="1"/>
          </p:cNvSpPr>
          <p:nvPr>
            <p:ph type="sldNum" sz="quarter" idx="12"/>
          </p:nvPr>
        </p:nvSpPr>
        <p:spPr/>
        <p:txBody>
          <a:bodyPr/>
          <a:lstStyle/>
          <a:p>
            <a:r>
              <a:rPr lang="en-SG" dirty="0"/>
              <a:t>Seminar 6-</a:t>
            </a:r>
            <a:fld id="{855141EC-238E-4B2B-973C-803C1FDC5645}" type="slidenum">
              <a:rPr lang="en-SG" smtClean="0"/>
              <a:pPr/>
              <a:t>‹#›</a:t>
            </a:fld>
            <a:endParaRPr lang="en-SG" dirty="0"/>
          </a:p>
        </p:txBody>
      </p:sp>
    </p:spTree>
    <p:extLst>
      <p:ext uri="{BB962C8B-B14F-4D97-AF65-F5344CB8AC3E}">
        <p14:creationId xmlns:p14="http://schemas.microsoft.com/office/powerpoint/2010/main" val="1671955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10A91-FF7F-4116-80F9-E3BBBB473611}"/>
              </a:ext>
            </a:extLst>
          </p:cNvPr>
          <p:cNvSpPr>
            <a:spLocks noGrp="1"/>
          </p:cNvSpPr>
          <p:nvPr>
            <p:ph type="title"/>
          </p:nvPr>
        </p:nvSpPr>
        <p:spPr/>
        <p:txBody>
          <a:bodyPr/>
          <a:lstStyle/>
          <a:p>
            <a:r>
              <a:rPr lang="en-US" noProof="0"/>
              <a:t>Click to edit Master title style</a:t>
            </a:r>
            <a:endParaRPr lang="en-SG" noProof="0" dirty="0"/>
          </a:p>
        </p:txBody>
      </p:sp>
      <p:sp>
        <p:nvSpPr>
          <p:cNvPr id="3" name="Vertical Text Placeholder 2">
            <a:extLst>
              <a:ext uri="{FF2B5EF4-FFF2-40B4-BE49-F238E27FC236}">
                <a16:creationId xmlns:a16="http://schemas.microsoft.com/office/drawing/2014/main" id="{5F414E12-143C-4E58-8398-9905D7BDDB85}"/>
              </a:ext>
            </a:extLst>
          </p:cNvPr>
          <p:cNvSpPr>
            <a:spLocks noGrp="1"/>
          </p:cNvSpPr>
          <p:nvPr>
            <p:ph type="body" orient="vert" idx="1"/>
          </p:nvPr>
        </p:nvSpPr>
        <p:spPr/>
        <p:txBody>
          <a:bodyPr vert="eaVert"/>
          <a:lstStyle>
            <a:lvl1pPr>
              <a:buClr>
                <a:schemeClr val="accent5">
                  <a:lumMod val="50000"/>
                </a:schemeClr>
              </a:buClr>
              <a:defRPr/>
            </a:lvl1pPr>
            <a:lvl2pPr>
              <a:buClr>
                <a:schemeClr val="accent5">
                  <a:lumMod val="50000"/>
                </a:schemeClr>
              </a:buClr>
              <a:defRPr/>
            </a:lvl2pPr>
            <a:lvl3pPr>
              <a:buClr>
                <a:schemeClr val="accent5">
                  <a:lumMod val="50000"/>
                </a:schemeClr>
              </a:buClr>
              <a:defRPr/>
            </a:lvl3pPr>
            <a:lvl4pPr>
              <a:buClr>
                <a:schemeClr val="accent5">
                  <a:lumMod val="50000"/>
                </a:schemeClr>
              </a:buClr>
              <a:defRPr/>
            </a:lvl4pPr>
            <a:lvl5pPr>
              <a:buClr>
                <a:schemeClr val="accent5">
                  <a:lumMod val="50000"/>
                </a:schemeClr>
              </a:buCl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SG" noProof="0" dirty="0"/>
          </a:p>
        </p:txBody>
      </p:sp>
      <p:sp>
        <p:nvSpPr>
          <p:cNvPr id="4" name="Date Placeholder 3">
            <a:extLst>
              <a:ext uri="{FF2B5EF4-FFF2-40B4-BE49-F238E27FC236}">
                <a16:creationId xmlns:a16="http://schemas.microsoft.com/office/drawing/2014/main" id="{EB042D63-8A70-47DE-B41C-79A96D03234F}"/>
              </a:ext>
            </a:extLst>
          </p:cNvPr>
          <p:cNvSpPr>
            <a:spLocks noGrp="1"/>
          </p:cNvSpPr>
          <p:nvPr>
            <p:ph type="dt" sz="half" idx="10"/>
          </p:nvPr>
        </p:nvSpPr>
        <p:spPr>
          <a:xfrm>
            <a:off x="838200" y="6356350"/>
            <a:ext cx="2743200" cy="365125"/>
          </a:xfrm>
          <a:prstGeom prst="rect">
            <a:avLst/>
          </a:prstGeom>
        </p:spPr>
        <p:txBody>
          <a:bodyPr anchor="ctr"/>
          <a:lstStyle/>
          <a:p>
            <a:r>
              <a:rPr lang="en-US" dirty="0"/>
              <a:t>Financial Accounting</a:t>
            </a:r>
            <a:endParaRPr lang="en-SG" dirty="0"/>
          </a:p>
        </p:txBody>
      </p:sp>
      <p:sp>
        <p:nvSpPr>
          <p:cNvPr id="5" name="Footer Placeholder 4">
            <a:extLst>
              <a:ext uri="{FF2B5EF4-FFF2-40B4-BE49-F238E27FC236}">
                <a16:creationId xmlns:a16="http://schemas.microsoft.com/office/drawing/2014/main" id="{07D834EC-6968-4B6E-BDC7-AD31B1BEAAF9}"/>
              </a:ext>
            </a:extLst>
          </p:cNvPr>
          <p:cNvSpPr>
            <a:spLocks noGrp="1"/>
          </p:cNvSpPr>
          <p:nvPr>
            <p:ph type="ftr" sz="quarter" idx="11"/>
          </p:nvPr>
        </p:nvSpPr>
        <p:spPr/>
        <p:txBody>
          <a:bodyPr/>
          <a:lstStyle/>
          <a:p>
            <a:r>
              <a:rPr lang="en-US" dirty="0"/>
              <a:t>ACCT101 – Sustainability Reporting </a:t>
            </a:r>
            <a:endParaRPr lang="en-SG" dirty="0"/>
          </a:p>
        </p:txBody>
      </p:sp>
      <p:sp>
        <p:nvSpPr>
          <p:cNvPr id="6" name="Slide Number Placeholder 5">
            <a:extLst>
              <a:ext uri="{FF2B5EF4-FFF2-40B4-BE49-F238E27FC236}">
                <a16:creationId xmlns:a16="http://schemas.microsoft.com/office/drawing/2014/main" id="{DBC0A1BD-854F-4C8F-8C31-6C7F40A3A9DE}"/>
              </a:ext>
            </a:extLst>
          </p:cNvPr>
          <p:cNvSpPr>
            <a:spLocks noGrp="1"/>
          </p:cNvSpPr>
          <p:nvPr>
            <p:ph type="sldNum" sz="quarter" idx="12"/>
          </p:nvPr>
        </p:nvSpPr>
        <p:spPr/>
        <p:txBody>
          <a:bodyPr/>
          <a:lstStyle/>
          <a:p>
            <a:r>
              <a:rPr lang="en-SG" dirty="0"/>
              <a:t>Seminar 6-</a:t>
            </a:r>
            <a:fld id="{855141EC-238E-4B2B-973C-803C1FDC5645}" type="slidenum">
              <a:rPr lang="en-SG" smtClean="0"/>
              <a:pPr/>
              <a:t>‹#›</a:t>
            </a:fld>
            <a:endParaRPr lang="en-SG" dirty="0"/>
          </a:p>
        </p:txBody>
      </p:sp>
    </p:spTree>
    <p:extLst>
      <p:ext uri="{BB962C8B-B14F-4D97-AF65-F5344CB8AC3E}">
        <p14:creationId xmlns:p14="http://schemas.microsoft.com/office/powerpoint/2010/main" val="2721144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344491-8B16-47EF-A2EE-C7658F929BD1}"/>
              </a:ext>
            </a:extLst>
          </p:cNvPr>
          <p:cNvSpPr>
            <a:spLocks noGrp="1"/>
          </p:cNvSpPr>
          <p:nvPr>
            <p:ph type="title" orient="vert"/>
          </p:nvPr>
        </p:nvSpPr>
        <p:spPr>
          <a:xfrm>
            <a:off x="8724900" y="365125"/>
            <a:ext cx="2628900" cy="5811838"/>
          </a:xfrm>
        </p:spPr>
        <p:txBody>
          <a:bodyPr vert="eaVert"/>
          <a:lstStyle/>
          <a:p>
            <a:r>
              <a:rPr lang="en-US" noProof="0"/>
              <a:t>Click to edit Master title style</a:t>
            </a:r>
            <a:endParaRPr lang="en-SG" noProof="0" dirty="0"/>
          </a:p>
        </p:txBody>
      </p:sp>
      <p:sp>
        <p:nvSpPr>
          <p:cNvPr id="3" name="Vertical Text Placeholder 2">
            <a:extLst>
              <a:ext uri="{FF2B5EF4-FFF2-40B4-BE49-F238E27FC236}">
                <a16:creationId xmlns:a16="http://schemas.microsoft.com/office/drawing/2014/main" id="{40D7391C-1B87-4270-AC7A-2A82EC834D80}"/>
              </a:ext>
            </a:extLst>
          </p:cNvPr>
          <p:cNvSpPr>
            <a:spLocks noGrp="1"/>
          </p:cNvSpPr>
          <p:nvPr>
            <p:ph type="body" orient="vert" idx="1"/>
          </p:nvPr>
        </p:nvSpPr>
        <p:spPr>
          <a:xfrm>
            <a:off x="838200" y="365125"/>
            <a:ext cx="7734300" cy="5811838"/>
          </a:xfrm>
        </p:spPr>
        <p:txBody>
          <a:bodyPr vert="eaVert"/>
          <a:lstStyle>
            <a:lvl1pPr>
              <a:buClr>
                <a:schemeClr val="accent5">
                  <a:lumMod val="50000"/>
                </a:schemeClr>
              </a:buClr>
              <a:defRPr/>
            </a:lvl1pPr>
            <a:lvl2pPr>
              <a:buClr>
                <a:schemeClr val="accent5">
                  <a:lumMod val="50000"/>
                </a:schemeClr>
              </a:buClr>
              <a:defRPr/>
            </a:lvl2pPr>
            <a:lvl3pPr>
              <a:buClr>
                <a:schemeClr val="accent5">
                  <a:lumMod val="50000"/>
                </a:schemeClr>
              </a:buClr>
              <a:defRPr/>
            </a:lvl3pPr>
            <a:lvl4pPr>
              <a:buClr>
                <a:schemeClr val="accent5">
                  <a:lumMod val="50000"/>
                </a:schemeClr>
              </a:buClr>
              <a:defRPr/>
            </a:lvl4pPr>
            <a:lvl5pPr>
              <a:buClr>
                <a:schemeClr val="accent5">
                  <a:lumMod val="50000"/>
                </a:schemeClr>
              </a:buCl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SG" noProof="0" dirty="0"/>
          </a:p>
        </p:txBody>
      </p:sp>
      <p:sp>
        <p:nvSpPr>
          <p:cNvPr id="4" name="Date Placeholder 3">
            <a:extLst>
              <a:ext uri="{FF2B5EF4-FFF2-40B4-BE49-F238E27FC236}">
                <a16:creationId xmlns:a16="http://schemas.microsoft.com/office/drawing/2014/main" id="{9F7D70B0-DF93-4439-9D83-5DEFF985C447}"/>
              </a:ext>
            </a:extLst>
          </p:cNvPr>
          <p:cNvSpPr>
            <a:spLocks noGrp="1"/>
          </p:cNvSpPr>
          <p:nvPr>
            <p:ph type="dt" sz="half" idx="10"/>
          </p:nvPr>
        </p:nvSpPr>
        <p:spPr>
          <a:xfrm>
            <a:off x="838200" y="6356350"/>
            <a:ext cx="2743200" cy="365125"/>
          </a:xfrm>
          <a:prstGeom prst="rect">
            <a:avLst/>
          </a:prstGeom>
        </p:spPr>
        <p:txBody>
          <a:bodyPr anchor="ctr"/>
          <a:lstStyle/>
          <a:p>
            <a:r>
              <a:rPr lang="en-US" dirty="0"/>
              <a:t>Financial Accounting</a:t>
            </a:r>
            <a:endParaRPr lang="en-SG" dirty="0"/>
          </a:p>
        </p:txBody>
      </p:sp>
      <p:sp>
        <p:nvSpPr>
          <p:cNvPr id="5" name="Footer Placeholder 4">
            <a:extLst>
              <a:ext uri="{FF2B5EF4-FFF2-40B4-BE49-F238E27FC236}">
                <a16:creationId xmlns:a16="http://schemas.microsoft.com/office/drawing/2014/main" id="{DFBA72B2-FB00-494A-B2F9-8C4494AA9568}"/>
              </a:ext>
            </a:extLst>
          </p:cNvPr>
          <p:cNvSpPr>
            <a:spLocks noGrp="1"/>
          </p:cNvSpPr>
          <p:nvPr>
            <p:ph type="ftr" sz="quarter" idx="11"/>
          </p:nvPr>
        </p:nvSpPr>
        <p:spPr/>
        <p:txBody>
          <a:bodyPr/>
          <a:lstStyle/>
          <a:p>
            <a:r>
              <a:rPr lang="en-US" dirty="0"/>
              <a:t>ACCT101 – Sustainability Reporting </a:t>
            </a:r>
            <a:endParaRPr lang="en-SG" dirty="0"/>
          </a:p>
        </p:txBody>
      </p:sp>
      <p:sp>
        <p:nvSpPr>
          <p:cNvPr id="6" name="Slide Number Placeholder 5">
            <a:extLst>
              <a:ext uri="{FF2B5EF4-FFF2-40B4-BE49-F238E27FC236}">
                <a16:creationId xmlns:a16="http://schemas.microsoft.com/office/drawing/2014/main" id="{C8060B85-EACB-48BE-89C6-E5F92338191D}"/>
              </a:ext>
            </a:extLst>
          </p:cNvPr>
          <p:cNvSpPr>
            <a:spLocks noGrp="1"/>
          </p:cNvSpPr>
          <p:nvPr>
            <p:ph type="sldNum" sz="quarter" idx="12"/>
          </p:nvPr>
        </p:nvSpPr>
        <p:spPr/>
        <p:txBody>
          <a:bodyPr/>
          <a:lstStyle/>
          <a:p>
            <a:r>
              <a:rPr lang="en-SG" dirty="0"/>
              <a:t>Seminar 6-</a:t>
            </a:r>
            <a:fld id="{855141EC-238E-4B2B-973C-803C1FDC5645}" type="slidenum">
              <a:rPr lang="en-SG" smtClean="0"/>
              <a:pPr/>
              <a:t>‹#›</a:t>
            </a:fld>
            <a:endParaRPr lang="en-SG" dirty="0"/>
          </a:p>
        </p:txBody>
      </p:sp>
    </p:spTree>
    <p:extLst>
      <p:ext uri="{BB962C8B-B14F-4D97-AF65-F5344CB8AC3E}">
        <p14:creationId xmlns:p14="http://schemas.microsoft.com/office/powerpoint/2010/main" val="1028154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FC166-7387-493C-A9FA-B16705393D89}"/>
              </a:ext>
            </a:extLst>
          </p:cNvPr>
          <p:cNvSpPr>
            <a:spLocks noGrp="1"/>
          </p:cNvSpPr>
          <p:nvPr>
            <p:ph type="ctrTitle"/>
          </p:nvPr>
        </p:nvSpPr>
        <p:spPr>
          <a:xfrm>
            <a:off x="1524000" y="1122363"/>
            <a:ext cx="9144000" cy="2387600"/>
          </a:xfrm>
        </p:spPr>
        <p:txBody>
          <a:bodyPr anchor="b">
            <a:normAutofit/>
          </a:bodyPr>
          <a:lstStyle>
            <a:lvl1pPr algn="ctr">
              <a:defRPr sz="5400"/>
            </a:lvl1pPr>
          </a:lstStyle>
          <a:p>
            <a:r>
              <a:rPr lang="en-SG" noProof="0" dirty="0"/>
              <a:t>Click to edit Master title style</a:t>
            </a:r>
          </a:p>
        </p:txBody>
      </p:sp>
      <p:sp>
        <p:nvSpPr>
          <p:cNvPr id="3" name="Subtitle 2">
            <a:extLst>
              <a:ext uri="{FF2B5EF4-FFF2-40B4-BE49-F238E27FC236}">
                <a16:creationId xmlns:a16="http://schemas.microsoft.com/office/drawing/2014/main" id="{62769CAD-F275-4A79-8372-079D69276E7A}"/>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SG" noProof="0" dirty="0"/>
              <a:t>Click to edit Master subtitle style</a:t>
            </a:r>
          </a:p>
        </p:txBody>
      </p:sp>
      <p:sp>
        <p:nvSpPr>
          <p:cNvPr id="10" name="Rectangle 9">
            <a:extLst>
              <a:ext uri="{FF2B5EF4-FFF2-40B4-BE49-F238E27FC236}">
                <a16:creationId xmlns:a16="http://schemas.microsoft.com/office/drawing/2014/main" id="{E9A22667-FAFF-4550-84C8-13250EE373FA}"/>
              </a:ext>
            </a:extLst>
          </p:cNvPr>
          <p:cNvSpPr/>
          <p:nvPr userDrawn="1"/>
        </p:nvSpPr>
        <p:spPr>
          <a:xfrm>
            <a:off x="446535" y="457200"/>
            <a:ext cx="3703320" cy="94997"/>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3B1621EB-6FE1-48E2-BF8D-2353F5CEE92A}"/>
              </a:ext>
            </a:extLst>
          </p:cNvPr>
          <p:cNvSpPr/>
          <p:nvPr userDrawn="1"/>
        </p:nvSpPr>
        <p:spPr>
          <a:xfrm>
            <a:off x="8042147" y="453643"/>
            <a:ext cx="3703320" cy="98554"/>
          </a:xfrm>
          <a:prstGeom prst="rect">
            <a:avLst/>
          </a:prstGeom>
          <a:solidFill>
            <a:schemeClr val="accent6">
              <a:lumMod val="40000"/>
              <a:lumOff val="60000"/>
              <a:alpha val="30588"/>
            </a:schemeClr>
          </a:solidFill>
          <a:ln>
            <a:solidFill>
              <a:schemeClr val="accent6">
                <a:lumMod val="40000"/>
                <a:lumOff val="60000"/>
              </a:schemeClr>
            </a:solid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9C4394AD-2315-4486-A24C-B0662ACDF9EB}"/>
              </a:ext>
            </a:extLst>
          </p:cNvPr>
          <p:cNvSpPr/>
          <p:nvPr userDrawn="1"/>
        </p:nvSpPr>
        <p:spPr>
          <a:xfrm>
            <a:off x="4241831" y="457200"/>
            <a:ext cx="3703320" cy="91440"/>
          </a:xfrm>
          <a:prstGeom prst="rect">
            <a:avLst/>
          </a:prstGeom>
          <a:solidFill>
            <a:schemeClr val="accent6">
              <a:lumMod val="75000"/>
            </a:schemeClr>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sp>
      <p:sp>
        <p:nvSpPr>
          <p:cNvPr id="15" name="Date Placeholder 3">
            <a:extLst>
              <a:ext uri="{FF2B5EF4-FFF2-40B4-BE49-F238E27FC236}">
                <a16:creationId xmlns:a16="http://schemas.microsoft.com/office/drawing/2014/main" id="{2CBD421B-B237-41CC-9323-F09BF61E7F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a:solidFill>
                  <a:schemeClr val="accent5">
                    <a:lumMod val="50000"/>
                  </a:schemeClr>
                </a:solidFill>
              </a:defRPr>
            </a:lvl1pPr>
          </a:lstStyle>
          <a:p>
            <a:r>
              <a:rPr lang="en-US" dirty="0"/>
              <a:t>Financial Accounting</a:t>
            </a:r>
            <a:endParaRPr lang="en-SG" dirty="0"/>
          </a:p>
        </p:txBody>
      </p:sp>
      <p:sp>
        <p:nvSpPr>
          <p:cNvPr id="16" name="Footer Placeholder 4">
            <a:extLst>
              <a:ext uri="{FF2B5EF4-FFF2-40B4-BE49-F238E27FC236}">
                <a16:creationId xmlns:a16="http://schemas.microsoft.com/office/drawing/2014/main" id="{35954A02-B361-4683-97FE-88F90D7615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accent5">
                    <a:lumMod val="50000"/>
                  </a:schemeClr>
                </a:solidFill>
              </a:defRPr>
            </a:lvl1pPr>
          </a:lstStyle>
          <a:p>
            <a:r>
              <a:rPr lang="en-SG" dirty="0"/>
              <a:t>ACCT101 – Sustainability Reporting </a:t>
            </a:r>
          </a:p>
        </p:txBody>
      </p:sp>
      <p:sp>
        <p:nvSpPr>
          <p:cNvPr id="17" name="Slide Number Placeholder 5">
            <a:extLst>
              <a:ext uri="{FF2B5EF4-FFF2-40B4-BE49-F238E27FC236}">
                <a16:creationId xmlns:a16="http://schemas.microsoft.com/office/drawing/2014/main" id="{D99A7D6B-9BB5-467D-8664-64C1A902E3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accent5">
                    <a:lumMod val="50000"/>
                  </a:schemeClr>
                </a:solidFill>
              </a:defRPr>
            </a:lvl1pPr>
          </a:lstStyle>
          <a:p>
            <a:r>
              <a:rPr lang="en-SG" dirty="0"/>
              <a:t>Seminar 6 - </a:t>
            </a:r>
            <a:fld id="{3688466D-4663-4C4F-96A3-05CB1807CB8C}" type="slidenum">
              <a:rPr lang="en-SG" smtClean="0"/>
              <a:pPr/>
              <a:t>‹#›</a:t>
            </a:fld>
            <a:endParaRPr lang="en-SG" dirty="0"/>
          </a:p>
        </p:txBody>
      </p:sp>
    </p:spTree>
    <p:extLst>
      <p:ext uri="{BB962C8B-B14F-4D97-AF65-F5344CB8AC3E}">
        <p14:creationId xmlns:p14="http://schemas.microsoft.com/office/powerpoint/2010/main" val="2464563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3A845-61DC-4666-A888-0DDD1A1AAEC7}"/>
              </a:ext>
            </a:extLst>
          </p:cNvPr>
          <p:cNvSpPr>
            <a:spLocks noGrp="1"/>
          </p:cNvSpPr>
          <p:nvPr>
            <p:ph type="ctrTitle"/>
          </p:nvPr>
        </p:nvSpPr>
        <p:spPr>
          <a:xfrm>
            <a:off x="5237017" y="1122363"/>
            <a:ext cx="6613237" cy="2387600"/>
          </a:xfrm>
        </p:spPr>
        <p:txBody>
          <a:bodyPr anchor="ctr">
            <a:normAutofit/>
          </a:bodyPr>
          <a:lstStyle>
            <a:lvl1pPr algn="ctr">
              <a:defRPr sz="4400">
                <a:solidFill>
                  <a:schemeClr val="accent4">
                    <a:lumMod val="75000"/>
                  </a:schemeClr>
                </a:solidFill>
              </a:defRPr>
            </a:lvl1pPr>
          </a:lstStyle>
          <a:p>
            <a:r>
              <a:rPr lang="en-US" noProof="0" dirty="0"/>
              <a:t>Click to edit Master title style</a:t>
            </a:r>
            <a:endParaRPr lang="en-SG" noProof="0" dirty="0"/>
          </a:p>
        </p:txBody>
      </p:sp>
      <p:sp>
        <p:nvSpPr>
          <p:cNvPr id="7" name="TextBox 6">
            <a:extLst>
              <a:ext uri="{FF2B5EF4-FFF2-40B4-BE49-F238E27FC236}">
                <a16:creationId xmlns:a16="http://schemas.microsoft.com/office/drawing/2014/main" id="{11601C24-D7AE-4122-84DA-58E3604996DF}"/>
              </a:ext>
            </a:extLst>
          </p:cNvPr>
          <p:cNvSpPr txBox="1"/>
          <p:nvPr userDrawn="1"/>
        </p:nvSpPr>
        <p:spPr>
          <a:xfrm>
            <a:off x="637430" y="4492005"/>
            <a:ext cx="4839854" cy="1158413"/>
          </a:xfrm>
          <a:prstGeom prst="rect">
            <a:avLst/>
          </a:prstGeom>
          <a:solidFill>
            <a:srgbClr val="26430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noAutofit/>
          </a:bodyPr>
          <a:lstStyle/>
          <a:p>
            <a:pPr algn="ctr"/>
            <a:r>
              <a:rPr lang="en-SG" sz="3600" b="1" dirty="0">
                <a:solidFill>
                  <a:srgbClr val="CF9F54"/>
                </a:solidFill>
              </a:rPr>
              <a:t>Dr Charmayne Highfield</a:t>
            </a:r>
          </a:p>
          <a:p>
            <a:pPr algn="ctr"/>
            <a:r>
              <a:rPr lang="en-SG" sz="3600" b="1" dirty="0">
                <a:solidFill>
                  <a:srgbClr val="CF9F54"/>
                </a:solidFill>
              </a:rPr>
              <a:t>chighfield@smu.edu.sg</a:t>
            </a:r>
          </a:p>
        </p:txBody>
      </p:sp>
      <p:sp>
        <p:nvSpPr>
          <p:cNvPr id="4" name="Content Placeholder 3">
            <a:extLst>
              <a:ext uri="{FF2B5EF4-FFF2-40B4-BE49-F238E27FC236}">
                <a16:creationId xmlns:a16="http://schemas.microsoft.com/office/drawing/2014/main" id="{6EC42F75-C07F-4B7E-A238-1234BAD733F0}"/>
              </a:ext>
            </a:extLst>
          </p:cNvPr>
          <p:cNvSpPr>
            <a:spLocks noGrp="1"/>
          </p:cNvSpPr>
          <p:nvPr>
            <p:ph sz="quarter" idx="10" hasCustomPrompt="1"/>
          </p:nvPr>
        </p:nvSpPr>
        <p:spPr>
          <a:xfrm>
            <a:off x="333278" y="554038"/>
            <a:ext cx="2122055" cy="487362"/>
          </a:xfrm>
        </p:spPr>
        <p:txBody>
          <a:bodyPr anchor="ctr"/>
          <a:lstStyle>
            <a:lvl1pPr marL="0" indent="0">
              <a:buNone/>
              <a:defRPr>
                <a:solidFill>
                  <a:schemeClr val="accent4">
                    <a:lumMod val="75000"/>
                  </a:schemeClr>
                </a:solidFill>
              </a:defRPr>
            </a:lvl1pPr>
          </a:lstStyle>
          <a:p>
            <a:pPr lvl="0"/>
            <a:r>
              <a:rPr lang="en-US" dirty="0"/>
              <a:t>Seminar #</a:t>
            </a:r>
            <a:endParaRPr lang="en-SG" dirty="0"/>
          </a:p>
        </p:txBody>
      </p:sp>
      <p:pic>
        <p:nvPicPr>
          <p:cNvPr id="5" name="Picture 4">
            <a:extLst>
              <a:ext uri="{FF2B5EF4-FFF2-40B4-BE49-F238E27FC236}">
                <a16:creationId xmlns:a16="http://schemas.microsoft.com/office/drawing/2014/main" id="{70A844BE-22B2-4DC1-868F-D340FC8465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80" y="6816537"/>
            <a:ext cx="12156478" cy="42676"/>
          </a:xfrm>
          <a:prstGeom prst="rect">
            <a:avLst/>
          </a:prstGeom>
        </p:spPr>
      </p:pic>
    </p:spTree>
    <p:extLst>
      <p:ext uri="{BB962C8B-B14F-4D97-AF65-F5344CB8AC3E}">
        <p14:creationId xmlns:p14="http://schemas.microsoft.com/office/powerpoint/2010/main" val="3188636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7F520-0259-4511-9F27-60CE29E83D2B}"/>
              </a:ext>
            </a:extLst>
          </p:cNvPr>
          <p:cNvSpPr>
            <a:spLocks noGrp="1"/>
          </p:cNvSpPr>
          <p:nvPr>
            <p:ph type="title"/>
          </p:nvPr>
        </p:nvSpPr>
        <p:spPr>
          <a:xfrm>
            <a:off x="831850" y="1709738"/>
            <a:ext cx="10515600" cy="2852737"/>
          </a:xfrm>
        </p:spPr>
        <p:txBody>
          <a:bodyPr anchor="b">
            <a:normAutofit/>
          </a:bodyPr>
          <a:lstStyle>
            <a:lvl1pPr>
              <a:defRPr sz="4400"/>
            </a:lvl1pPr>
          </a:lstStyle>
          <a:p>
            <a:r>
              <a:rPr lang="en-US" noProof="0"/>
              <a:t>Click to edit Master title style</a:t>
            </a:r>
            <a:endParaRPr lang="en-SG" noProof="0" dirty="0"/>
          </a:p>
        </p:txBody>
      </p:sp>
      <p:sp>
        <p:nvSpPr>
          <p:cNvPr id="3" name="Text Placeholder 2">
            <a:extLst>
              <a:ext uri="{FF2B5EF4-FFF2-40B4-BE49-F238E27FC236}">
                <a16:creationId xmlns:a16="http://schemas.microsoft.com/office/drawing/2014/main" id="{F5E32436-16B6-4E70-9115-8F3AE6D24D35}"/>
              </a:ext>
            </a:extLst>
          </p:cNvPr>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4" name="Date Placeholder 3">
            <a:extLst>
              <a:ext uri="{FF2B5EF4-FFF2-40B4-BE49-F238E27FC236}">
                <a16:creationId xmlns:a16="http://schemas.microsoft.com/office/drawing/2014/main" id="{88017F47-00AD-44C9-A4F4-447D519A199B}"/>
              </a:ext>
            </a:extLst>
          </p:cNvPr>
          <p:cNvSpPr>
            <a:spLocks noGrp="1"/>
          </p:cNvSpPr>
          <p:nvPr>
            <p:ph type="dt" sz="half" idx="10"/>
          </p:nvPr>
        </p:nvSpPr>
        <p:spPr>
          <a:xfrm>
            <a:off x="838200" y="6356350"/>
            <a:ext cx="2743200" cy="365125"/>
          </a:xfrm>
          <a:prstGeom prst="rect">
            <a:avLst/>
          </a:prstGeom>
        </p:spPr>
        <p:txBody>
          <a:bodyPr anchor="ctr"/>
          <a:lstStyle/>
          <a:p>
            <a:r>
              <a:rPr lang="en-US" dirty="0"/>
              <a:t>Financial Accounting</a:t>
            </a:r>
            <a:endParaRPr lang="en-SG" dirty="0"/>
          </a:p>
        </p:txBody>
      </p:sp>
      <p:sp>
        <p:nvSpPr>
          <p:cNvPr id="5" name="Footer Placeholder 4">
            <a:extLst>
              <a:ext uri="{FF2B5EF4-FFF2-40B4-BE49-F238E27FC236}">
                <a16:creationId xmlns:a16="http://schemas.microsoft.com/office/drawing/2014/main" id="{4FD7F6A7-E4CC-4207-AE22-AE0EEB06D2F6}"/>
              </a:ext>
            </a:extLst>
          </p:cNvPr>
          <p:cNvSpPr>
            <a:spLocks noGrp="1"/>
          </p:cNvSpPr>
          <p:nvPr>
            <p:ph type="ftr" sz="quarter" idx="11"/>
          </p:nvPr>
        </p:nvSpPr>
        <p:spPr/>
        <p:txBody>
          <a:bodyPr/>
          <a:lstStyle/>
          <a:p>
            <a:r>
              <a:rPr lang="en-US" dirty="0"/>
              <a:t>ACCT101 – Sustainability Reporting </a:t>
            </a:r>
            <a:endParaRPr lang="en-SG" dirty="0"/>
          </a:p>
        </p:txBody>
      </p:sp>
      <p:sp>
        <p:nvSpPr>
          <p:cNvPr id="6" name="Slide Number Placeholder 5">
            <a:extLst>
              <a:ext uri="{FF2B5EF4-FFF2-40B4-BE49-F238E27FC236}">
                <a16:creationId xmlns:a16="http://schemas.microsoft.com/office/drawing/2014/main" id="{7FECE1D4-9586-473F-8120-9DA1E981389C}"/>
              </a:ext>
            </a:extLst>
          </p:cNvPr>
          <p:cNvSpPr>
            <a:spLocks noGrp="1"/>
          </p:cNvSpPr>
          <p:nvPr>
            <p:ph type="sldNum" sz="quarter" idx="12"/>
          </p:nvPr>
        </p:nvSpPr>
        <p:spPr/>
        <p:txBody>
          <a:bodyPr/>
          <a:lstStyle/>
          <a:p>
            <a:r>
              <a:rPr lang="en-SG" dirty="0"/>
              <a:t>Seminar 6-</a:t>
            </a:r>
            <a:fld id="{855141EC-238E-4B2B-973C-803C1FDC5645}" type="slidenum">
              <a:rPr lang="en-SG" smtClean="0"/>
              <a:pPr/>
              <a:t>‹#›</a:t>
            </a:fld>
            <a:endParaRPr lang="en-SG" dirty="0"/>
          </a:p>
        </p:txBody>
      </p:sp>
    </p:spTree>
    <p:extLst>
      <p:ext uri="{BB962C8B-B14F-4D97-AF65-F5344CB8AC3E}">
        <p14:creationId xmlns:p14="http://schemas.microsoft.com/office/powerpoint/2010/main" val="1151258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7F520-0259-4511-9F27-60CE29E83D2B}"/>
              </a:ext>
            </a:extLst>
          </p:cNvPr>
          <p:cNvSpPr>
            <a:spLocks noGrp="1"/>
          </p:cNvSpPr>
          <p:nvPr>
            <p:ph type="title"/>
          </p:nvPr>
        </p:nvSpPr>
        <p:spPr>
          <a:xfrm>
            <a:off x="831850" y="1709738"/>
            <a:ext cx="10515600" cy="2852737"/>
          </a:xfrm>
        </p:spPr>
        <p:txBody>
          <a:bodyPr anchor="b">
            <a:normAutofit/>
          </a:bodyPr>
          <a:lstStyle>
            <a:lvl1pPr>
              <a:defRPr sz="4400"/>
            </a:lvl1pPr>
          </a:lstStyle>
          <a:p>
            <a:r>
              <a:rPr lang="en-US" noProof="0"/>
              <a:t>Click to edit Master title style</a:t>
            </a:r>
            <a:endParaRPr lang="en-SG" noProof="0" dirty="0"/>
          </a:p>
        </p:txBody>
      </p:sp>
      <p:sp>
        <p:nvSpPr>
          <p:cNvPr id="3" name="Text Placeholder 2">
            <a:extLst>
              <a:ext uri="{FF2B5EF4-FFF2-40B4-BE49-F238E27FC236}">
                <a16:creationId xmlns:a16="http://schemas.microsoft.com/office/drawing/2014/main" id="{F5E32436-16B6-4E70-9115-8F3AE6D24D35}"/>
              </a:ext>
            </a:extLst>
          </p:cNvPr>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4" name="Date Placeholder 3">
            <a:extLst>
              <a:ext uri="{FF2B5EF4-FFF2-40B4-BE49-F238E27FC236}">
                <a16:creationId xmlns:a16="http://schemas.microsoft.com/office/drawing/2014/main" id="{88017F47-00AD-44C9-A4F4-447D519A199B}"/>
              </a:ext>
            </a:extLst>
          </p:cNvPr>
          <p:cNvSpPr>
            <a:spLocks noGrp="1"/>
          </p:cNvSpPr>
          <p:nvPr>
            <p:ph type="dt" sz="half" idx="10"/>
          </p:nvPr>
        </p:nvSpPr>
        <p:spPr>
          <a:xfrm>
            <a:off x="838200" y="6356350"/>
            <a:ext cx="2743200" cy="365125"/>
          </a:xfrm>
          <a:prstGeom prst="rect">
            <a:avLst/>
          </a:prstGeom>
        </p:spPr>
        <p:txBody>
          <a:bodyPr anchor="ctr"/>
          <a:lstStyle/>
          <a:p>
            <a:r>
              <a:rPr lang="en-US" dirty="0"/>
              <a:t>Financial Accounting</a:t>
            </a:r>
            <a:endParaRPr lang="en-SG" dirty="0"/>
          </a:p>
        </p:txBody>
      </p:sp>
      <p:sp>
        <p:nvSpPr>
          <p:cNvPr id="5" name="Footer Placeholder 4">
            <a:extLst>
              <a:ext uri="{FF2B5EF4-FFF2-40B4-BE49-F238E27FC236}">
                <a16:creationId xmlns:a16="http://schemas.microsoft.com/office/drawing/2014/main" id="{4FD7F6A7-E4CC-4207-AE22-AE0EEB06D2F6}"/>
              </a:ext>
            </a:extLst>
          </p:cNvPr>
          <p:cNvSpPr>
            <a:spLocks noGrp="1"/>
          </p:cNvSpPr>
          <p:nvPr>
            <p:ph type="ftr" sz="quarter" idx="11"/>
          </p:nvPr>
        </p:nvSpPr>
        <p:spPr/>
        <p:txBody>
          <a:bodyPr/>
          <a:lstStyle/>
          <a:p>
            <a:r>
              <a:rPr lang="en-US" dirty="0"/>
              <a:t>ACCT101 – Sustainability Reporting </a:t>
            </a:r>
            <a:endParaRPr lang="en-SG" dirty="0"/>
          </a:p>
        </p:txBody>
      </p:sp>
      <p:sp>
        <p:nvSpPr>
          <p:cNvPr id="6" name="Slide Number Placeholder 5">
            <a:extLst>
              <a:ext uri="{FF2B5EF4-FFF2-40B4-BE49-F238E27FC236}">
                <a16:creationId xmlns:a16="http://schemas.microsoft.com/office/drawing/2014/main" id="{7FECE1D4-9586-473F-8120-9DA1E981389C}"/>
              </a:ext>
            </a:extLst>
          </p:cNvPr>
          <p:cNvSpPr>
            <a:spLocks noGrp="1"/>
          </p:cNvSpPr>
          <p:nvPr>
            <p:ph type="sldNum" sz="quarter" idx="12"/>
          </p:nvPr>
        </p:nvSpPr>
        <p:spPr/>
        <p:txBody>
          <a:bodyPr/>
          <a:lstStyle/>
          <a:p>
            <a:r>
              <a:rPr lang="en-SG" dirty="0"/>
              <a:t>Seminar 6-</a:t>
            </a:r>
            <a:fld id="{855141EC-238E-4B2B-973C-803C1FDC5645}" type="slidenum">
              <a:rPr lang="en-SG" smtClean="0"/>
              <a:pPr/>
              <a:t>‹#›</a:t>
            </a:fld>
            <a:endParaRPr lang="en-SG" dirty="0"/>
          </a:p>
        </p:txBody>
      </p:sp>
    </p:spTree>
    <p:extLst>
      <p:ext uri="{BB962C8B-B14F-4D97-AF65-F5344CB8AC3E}">
        <p14:creationId xmlns:p14="http://schemas.microsoft.com/office/powerpoint/2010/main" val="2306600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9E2C9-362C-4B58-9B7F-C5B9016A27ED}"/>
              </a:ext>
            </a:extLst>
          </p:cNvPr>
          <p:cNvSpPr>
            <a:spLocks noGrp="1"/>
          </p:cNvSpPr>
          <p:nvPr>
            <p:ph type="title"/>
          </p:nvPr>
        </p:nvSpPr>
        <p:spPr/>
        <p:txBody>
          <a:bodyPr/>
          <a:lstStyle/>
          <a:p>
            <a:r>
              <a:rPr lang="en-US" dirty="0"/>
              <a:t>Click to edit Master title style</a:t>
            </a:r>
            <a:endParaRPr lang="en-SG" dirty="0"/>
          </a:p>
        </p:txBody>
      </p:sp>
      <p:sp>
        <p:nvSpPr>
          <p:cNvPr id="3" name="Content Placeholder 2">
            <a:extLst>
              <a:ext uri="{FF2B5EF4-FFF2-40B4-BE49-F238E27FC236}">
                <a16:creationId xmlns:a16="http://schemas.microsoft.com/office/drawing/2014/main" id="{BC777A3B-2F59-4DDD-8063-B2DC6AED6801}"/>
              </a:ext>
            </a:extLst>
          </p:cNvPr>
          <p:cNvSpPr>
            <a:spLocks noGrp="1"/>
          </p:cNvSpPr>
          <p:nvPr>
            <p:ph sz="half" idx="1"/>
          </p:nvPr>
        </p:nvSpPr>
        <p:spPr>
          <a:xfrm>
            <a:off x="838199" y="1326737"/>
            <a:ext cx="5181600" cy="4968000"/>
          </a:xfrm>
        </p:spPr>
        <p:txBody>
          <a:bodyPr/>
          <a:lstStyle>
            <a:lvl1pPr>
              <a:buClr>
                <a:schemeClr val="accent5">
                  <a:lumMod val="50000"/>
                </a:schemeClr>
              </a:buClr>
              <a:defRPr/>
            </a:lvl1pPr>
            <a:lvl2pPr>
              <a:buClr>
                <a:schemeClr val="accent5">
                  <a:lumMod val="50000"/>
                </a:schemeClr>
              </a:buClr>
              <a:defRPr/>
            </a:lvl2pPr>
            <a:lvl3pPr>
              <a:buClr>
                <a:schemeClr val="accent5">
                  <a:lumMod val="50000"/>
                </a:schemeClr>
              </a:buClr>
              <a:defRPr/>
            </a:lvl3pPr>
            <a:lvl4pPr>
              <a:buClr>
                <a:schemeClr val="accent5">
                  <a:lumMod val="50000"/>
                </a:schemeClr>
              </a:buClr>
              <a:defRPr/>
            </a:lvl4pPr>
            <a:lvl5pPr>
              <a:buClr>
                <a:schemeClr val="accent5">
                  <a:lumMod val="50000"/>
                </a:schemeClr>
              </a:buCl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SG" noProof="0" dirty="0"/>
          </a:p>
        </p:txBody>
      </p:sp>
      <p:sp>
        <p:nvSpPr>
          <p:cNvPr id="4" name="Content Placeholder 3">
            <a:extLst>
              <a:ext uri="{FF2B5EF4-FFF2-40B4-BE49-F238E27FC236}">
                <a16:creationId xmlns:a16="http://schemas.microsoft.com/office/drawing/2014/main" id="{D4325C62-C7C9-4C9B-AD42-0095290DBD6B}"/>
              </a:ext>
            </a:extLst>
          </p:cNvPr>
          <p:cNvSpPr>
            <a:spLocks noGrp="1"/>
          </p:cNvSpPr>
          <p:nvPr>
            <p:ph sz="half" idx="2"/>
          </p:nvPr>
        </p:nvSpPr>
        <p:spPr>
          <a:xfrm>
            <a:off x="6172202" y="1326737"/>
            <a:ext cx="5181600" cy="4968000"/>
          </a:xfrm>
        </p:spPr>
        <p:txBody>
          <a:bodyPr/>
          <a:lstStyle>
            <a:lvl1pPr>
              <a:buClr>
                <a:schemeClr val="accent5">
                  <a:lumMod val="50000"/>
                </a:schemeClr>
              </a:buClr>
              <a:defRPr/>
            </a:lvl1pPr>
            <a:lvl2pPr>
              <a:buClr>
                <a:schemeClr val="accent5">
                  <a:lumMod val="50000"/>
                </a:schemeClr>
              </a:buClr>
              <a:defRPr/>
            </a:lvl2pPr>
            <a:lvl3pPr>
              <a:buClr>
                <a:schemeClr val="accent5">
                  <a:lumMod val="50000"/>
                </a:schemeClr>
              </a:buClr>
              <a:defRPr/>
            </a:lvl3pPr>
            <a:lvl4pPr>
              <a:buClr>
                <a:schemeClr val="accent5">
                  <a:lumMod val="50000"/>
                </a:schemeClr>
              </a:buClr>
              <a:defRPr/>
            </a:lvl4pPr>
            <a:lvl5pPr>
              <a:buClr>
                <a:schemeClr val="accent5">
                  <a:lumMod val="50000"/>
                </a:schemeClr>
              </a:buCl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SG" noProof="0" dirty="0"/>
          </a:p>
        </p:txBody>
      </p:sp>
      <p:sp>
        <p:nvSpPr>
          <p:cNvPr id="5" name="Date Placeholder 4">
            <a:extLst>
              <a:ext uri="{FF2B5EF4-FFF2-40B4-BE49-F238E27FC236}">
                <a16:creationId xmlns:a16="http://schemas.microsoft.com/office/drawing/2014/main" id="{B6FA9332-4353-4D9D-8E17-C9E354683B3E}"/>
              </a:ext>
            </a:extLst>
          </p:cNvPr>
          <p:cNvSpPr>
            <a:spLocks noGrp="1"/>
          </p:cNvSpPr>
          <p:nvPr>
            <p:ph type="dt" sz="half" idx="10"/>
          </p:nvPr>
        </p:nvSpPr>
        <p:spPr>
          <a:xfrm>
            <a:off x="838200" y="6356350"/>
            <a:ext cx="2743200" cy="365125"/>
          </a:xfrm>
          <a:prstGeom prst="rect">
            <a:avLst/>
          </a:prstGeom>
        </p:spPr>
        <p:txBody>
          <a:bodyPr anchor="ctr"/>
          <a:lstStyle/>
          <a:p>
            <a:r>
              <a:rPr lang="en-US" dirty="0"/>
              <a:t>Financial Accounting</a:t>
            </a:r>
            <a:endParaRPr lang="en-SG" dirty="0"/>
          </a:p>
        </p:txBody>
      </p:sp>
      <p:sp>
        <p:nvSpPr>
          <p:cNvPr id="6" name="Footer Placeholder 5">
            <a:extLst>
              <a:ext uri="{FF2B5EF4-FFF2-40B4-BE49-F238E27FC236}">
                <a16:creationId xmlns:a16="http://schemas.microsoft.com/office/drawing/2014/main" id="{86F2C2B4-917F-4637-8B92-CE1B1743C8C0}"/>
              </a:ext>
            </a:extLst>
          </p:cNvPr>
          <p:cNvSpPr>
            <a:spLocks noGrp="1"/>
          </p:cNvSpPr>
          <p:nvPr>
            <p:ph type="ftr" sz="quarter" idx="11"/>
          </p:nvPr>
        </p:nvSpPr>
        <p:spPr/>
        <p:txBody>
          <a:bodyPr/>
          <a:lstStyle/>
          <a:p>
            <a:r>
              <a:rPr lang="en-US" dirty="0"/>
              <a:t>ACCT101 – Sustainability Reporting </a:t>
            </a:r>
            <a:endParaRPr lang="en-SG" dirty="0"/>
          </a:p>
        </p:txBody>
      </p:sp>
      <p:sp>
        <p:nvSpPr>
          <p:cNvPr id="7" name="Slide Number Placeholder 6">
            <a:extLst>
              <a:ext uri="{FF2B5EF4-FFF2-40B4-BE49-F238E27FC236}">
                <a16:creationId xmlns:a16="http://schemas.microsoft.com/office/drawing/2014/main" id="{F7E857E2-F1C4-485A-871E-9B71723989CD}"/>
              </a:ext>
            </a:extLst>
          </p:cNvPr>
          <p:cNvSpPr>
            <a:spLocks noGrp="1"/>
          </p:cNvSpPr>
          <p:nvPr>
            <p:ph type="sldNum" sz="quarter" idx="12"/>
          </p:nvPr>
        </p:nvSpPr>
        <p:spPr/>
        <p:txBody>
          <a:bodyPr/>
          <a:lstStyle/>
          <a:p>
            <a:r>
              <a:rPr lang="en-SG" dirty="0"/>
              <a:t>Seminar 6-</a:t>
            </a:r>
            <a:fld id="{855141EC-238E-4B2B-973C-803C1FDC5645}" type="slidenum">
              <a:rPr lang="en-SG" smtClean="0"/>
              <a:pPr/>
              <a:t>‹#›</a:t>
            </a:fld>
            <a:endParaRPr lang="en-SG" dirty="0"/>
          </a:p>
        </p:txBody>
      </p:sp>
    </p:spTree>
    <p:extLst>
      <p:ext uri="{BB962C8B-B14F-4D97-AF65-F5344CB8AC3E}">
        <p14:creationId xmlns:p14="http://schemas.microsoft.com/office/powerpoint/2010/main" val="440128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24957-9783-485E-82C3-6999BA30BD6F}"/>
              </a:ext>
            </a:extLst>
          </p:cNvPr>
          <p:cNvSpPr>
            <a:spLocks noGrp="1"/>
          </p:cNvSpPr>
          <p:nvPr>
            <p:ph type="title"/>
          </p:nvPr>
        </p:nvSpPr>
        <p:spPr>
          <a:xfrm>
            <a:off x="839788" y="365125"/>
            <a:ext cx="10515600" cy="900000"/>
          </a:xfrm>
        </p:spPr>
        <p:txBody>
          <a:bodyPr/>
          <a:lstStyle/>
          <a:p>
            <a:r>
              <a:rPr lang="en-US" noProof="0"/>
              <a:t>Click to edit Master title style</a:t>
            </a:r>
            <a:endParaRPr lang="en-SG" noProof="0" dirty="0"/>
          </a:p>
        </p:txBody>
      </p:sp>
      <p:sp>
        <p:nvSpPr>
          <p:cNvPr id="3" name="Text Placeholder 2">
            <a:extLst>
              <a:ext uri="{FF2B5EF4-FFF2-40B4-BE49-F238E27FC236}">
                <a16:creationId xmlns:a16="http://schemas.microsoft.com/office/drawing/2014/main" id="{9A5E2AF9-3E03-4DB2-BF52-AA98412C9C34}"/>
              </a:ext>
            </a:extLst>
          </p:cNvPr>
          <p:cNvSpPr>
            <a:spLocks noGrp="1"/>
          </p:cNvSpPr>
          <p:nvPr>
            <p:ph type="body" idx="1"/>
          </p:nvPr>
        </p:nvSpPr>
        <p:spPr>
          <a:xfrm>
            <a:off x="839788" y="132335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a:extLst>
              <a:ext uri="{FF2B5EF4-FFF2-40B4-BE49-F238E27FC236}">
                <a16:creationId xmlns:a16="http://schemas.microsoft.com/office/drawing/2014/main" id="{4225BE4D-533F-4FF0-976A-655FF33302B4}"/>
              </a:ext>
            </a:extLst>
          </p:cNvPr>
          <p:cNvSpPr>
            <a:spLocks noGrp="1"/>
          </p:cNvSpPr>
          <p:nvPr>
            <p:ph sz="half" idx="2"/>
          </p:nvPr>
        </p:nvSpPr>
        <p:spPr>
          <a:xfrm>
            <a:off x="839788" y="2147264"/>
            <a:ext cx="5157787" cy="4158119"/>
          </a:xfrm>
        </p:spPr>
        <p:txBody>
          <a:bodyPr/>
          <a:lstStyle>
            <a:lvl1pPr>
              <a:buClr>
                <a:schemeClr val="accent5">
                  <a:lumMod val="50000"/>
                </a:schemeClr>
              </a:buClr>
              <a:defRPr/>
            </a:lvl1pPr>
            <a:lvl2pPr>
              <a:buClr>
                <a:schemeClr val="accent5">
                  <a:lumMod val="50000"/>
                </a:schemeClr>
              </a:buClr>
              <a:defRPr/>
            </a:lvl2pPr>
            <a:lvl3pPr>
              <a:buClr>
                <a:schemeClr val="accent5">
                  <a:lumMod val="50000"/>
                </a:schemeClr>
              </a:buClr>
              <a:defRPr/>
            </a:lvl3pPr>
            <a:lvl4pPr>
              <a:buClr>
                <a:schemeClr val="accent5">
                  <a:lumMod val="50000"/>
                </a:schemeClr>
              </a:buClr>
              <a:defRPr/>
            </a:lvl4pPr>
            <a:lvl5pPr>
              <a:buClr>
                <a:schemeClr val="accent5">
                  <a:lumMod val="50000"/>
                </a:schemeClr>
              </a:buCl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SG" noProof="0" dirty="0"/>
          </a:p>
        </p:txBody>
      </p:sp>
      <p:sp>
        <p:nvSpPr>
          <p:cNvPr id="5" name="Text Placeholder 4">
            <a:extLst>
              <a:ext uri="{FF2B5EF4-FFF2-40B4-BE49-F238E27FC236}">
                <a16:creationId xmlns:a16="http://schemas.microsoft.com/office/drawing/2014/main" id="{AED51FB1-797D-4031-ADE9-1BF2E2FB23E9}"/>
              </a:ext>
            </a:extLst>
          </p:cNvPr>
          <p:cNvSpPr>
            <a:spLocks noGrp="1"/>
          </p:cNvSpPr>
          <p:nvPr>
            <p:ph type="body" sz="quarter" idx="3"/>
          </p:nvPr>
        </p:nvSpPr>
        <p:spPr>
          <a:xfrm>
            <a:off x="6172200" y="132335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a:extLst>
              <a:ext uri="{FF2B5EF4-FFF2-40B4-BE49-F238E27FC236}">
                <a16:creationId xmlns:a16="http://schemas.microsoft.com/office/drawing/2014/main" id="{B575B88B-6BD6-4C4E-90FF-4F18904F9D33}"/>
              </a:ext>
            </a:extLst>
          </p:cNvPr>
          <p:cNvSpPr>
            <a:spLocks noGrp="1"/>
          </p:cNvSpPr>
          <p:nvPr>
            <p:ph sz="quarter" idx="4"/>
          </p:nvPr>
        </p:nvSpPr>
        <p:spPr>
          <a:xfrm>
            <a:off x="6172200" y="2147265"/>
            <a:ext cx="5183188" cy="4158118"/>
          </a:xfrm>
        </p:spPr>
        <p:txBody>
          <a:bodyPr/>
          <a:lstStyle>
            <a:lvl1pPr>
              <a:buClr>
                <a:schemeClr val="accent5">
                  <a:lumMod val="50000"/>
                </a:schemeClr>
              </a:buClr>
              <a:defRPr/>
            </a:lvl1pPr>
            <a:lvl2pPr>
              <a:buClr>
                <a:schemeClr val="accent5">
                  <a:lumMod val="50000"/>
                </a:schemeClr>
              </a:buClr>
              <a:defRPr/>
            </a:lvl2pPr>
            <a:lvl3pPr>
              <a:buClr>
                <a:schemeClr val="accent5">
                  <a:lumMod val="50000"/>
                </a:schemeClr>
              </a:buClr>
              <a:defRPr/>
            </a:lvl3pPr>
            <a:lvl4pPr>
              <a:buClr>
                <a:schemeClr val="accent5">
                  <a:lumMod val="50000"/>
                </a:schemeClr>
              </a:buClr>
              <a:defRPr/>
            </a:lvl4pPr>
            <a:lvl5pPr>
              <a:buClr>
                <a:schemeClr val="accent5">
                  <a:lumMod val="50000"/>
                </a:schemeClr>
              </a:buCl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SG" noProof="0" dirty="0"/>
          </a:p>
        </p:txBody>
      </p:sp>
      <p:sp>
        <p:nvSpPr>
          <p:cNvPr id="7" name="Date Placeholder 6">
            <a:extLst>
              <a:ext uri="{FF2B5EF4-FFF2-40B4-BE49-F238E27FC236}">
                <a16:creationId xmlns:a16="http://schemas.microsoft.com/office/drawing/2014/main" id="{F3D30CB8-F4A9-462E-A4FF-1BCEFEC0852C}"/>
              </a:ext>
            </a:extLst>
          </p:cNvPr>
          <p:cNvSpPr>
            <a:spLocks noGrp="1"/>
          </p:cNvSpPr>
          <p:nvPr>
            <p:ph type="dt" sz="half" idx="10"/>
          </p:nvPr>
        </p:nvSpPr>
        <p:spPr>
          <a:xfrm>
            <a:off x="838200" y="6356350"/>
            <a:ext cx="2743200" cy="365125"/>
          </a:xfrm>
          <a:prstGeom prst="rect">
            <a:avLst/>
          </a:prstGeom>
        </p:spPr>
        <p:txBody>
          <a:bodyPr anchor="ctr"/>
          <a:lstStyle/>
          <a:p>
            <a:r>
              <a:rPr lang="en-US" dirty="0"/>
              <a:t>Financial Accounting</a:t>
            </a:r>
            <a:endParaRPr lang="en-SG" dirty="0"/>
          </a:p>
        </p:txBody>
      </p:sp>
      <p:sp>
        <p:nvSpPr>
          <p:cNvPr id="8" name="Footer Placeholder 7">
            <a:extLst>
              <a:ext uri="{FF2B5EF4-FFF2-40B4-BE49-F238E27FC236}">
                <a16:creationId xmlns:a16="http://schemas.microsoft.com/office/drawing/2014/main" id="{0705832E-4198-480F-BC21-CBB3B83B5C63}"/>
              </a:ext>
            </a:extLst>
          </p:cNvPr>
          <p:cNvSpPr>
            <a:spLocks noGrp="1"/>
          </p:cNvSpPr>
          <p:nvPr>
            <p:ph type="ftr" sz="quarter" idx="11"/>
          </p:nvPr>
        </p:nvSpPr>
        <p:spPr/>
        <p:txBody>
          <a:bodyPr/>
          <a:lstStyle/>
          <a:p>
            <a:r>
              <a:rPr lang="en-US" dirty="0"/>
              <a:t>ACCT101 – Sustainability Reporting </a:t>
            </a:r>
            <a:endParaRPr lang="en-SG" dirty="0"/>
          </a:p>
        </p:txBody>
      </p:sp>
      <p:sp>
        <p:nvSpPr>
          <p:cNvPr id="9" name="Slide Number Placeholder 8">
            <a:extLst>
              <a:ext uri="{FF2B5EF4-FFF2-40B4-BE49-F238E27FC236}">
                <a16:creationId xmlns:a16="http://schemas.microsoft.com/office/drawing/2014/main" id="{C5CDB846-34BD-41DA-9B71-A2E21A368ECC}"/>
              </a:ext>
            </a:extLst>
          </p:cNvPr>
          <p:cNvSpPr>
            <a:spLocks noGrp="1"/>
          </p:cNvSpPr>
          <p:nvPr>
            <p:ph type="sldNum" sz="quarter" idx="12"/>
          </p:nvPr>
        </p:nvSpPr>
        <p:spPr/>
        <p:txBody>
          <a:bodyPr/>
          <a:lstStyle/>
          <a:p>
            <a:r>
              <a:rPr lang="en-SG" dirty="0"/>
              <a:t>Seminar 6-</a:t>
            </a:r>
            <a:fld id="{855141EC-238E-4B2B-973C-803C1FDC5645}" type="slidenum">
              <a:rPr lang="en-SG" smtClean="0"/>
              <a:pPr/>
              <a:t>‹#›</a:t>
            </a:fld>
            <a:endParaRPr lang="en-SG" dirty="0"/>
          </a:p>
        </p:txBody>
      </p:sp>
    </p:spTree>
    <p:extLst>
      <p:ext uri="{BB962C8B-B14F-4D97-AF65-F5344CB8AC3E}">
        <p14:creationId xmlns:p14="http://schemas.microsoft.com/office/powerpoint/2010/main" val="1999476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B061C-3979-4AF2-9124-DD573FB9D17F}"/>
              </a:ext>
            </a:extLst>
          </p:cNvPr>
          <p:cNvSpPr>
            <a:spLocks noGrp="1"/>
          </p:cNvSpPr>
          <p:nvPr>
            <p:ph type="title"/>
          </p:nvPr>
        </p:nvSpPr>
        <p:spPr/>
        <p:txBody>
          <a:bodyPr/>
          <a:lstStyle/>
          <a:p>
            <a:r>
              <a:rPr lang="en-US" noProof="0"/>
              <a:t>Click to edit Master title style</a:t>
            </a:r>
            <a:endParaRPr lang="en-SG" noProof="0" dirty="0"/>
          </a:p>
        </p:txBody>
      </p:sp>
      <p:sp>
        <p:nvSpPr>
          <p:cNvPr id="3" name="Date Placeholder 2">
            <a:extLst>
              <a:ext uri="{FF2B5EF4-FFF2-40B4-BE49-F238E27FC236}">
                <a16:creationId xmlns:a16="http://schemas.microsoft.com/office/drawing/2014/main" id="{A7D2013E-7707-49AE-A54B-A5F65BE94087}"/>
              </a:ext>
            </a:extLst>
          </p:cNvPr>
          <p:cNvSpPr>
            <a:spLocks noGrp="1"/>
          </p:cNvSpPr>
          <p:nvPr>
            <p:ph type="dt" sz="half" idx="10"/>
          </p:nvPr>
        </p:nvSpPr>
        <p:spPr>
          <a:xfrm>
            <a:off x="838200" y="6356350"/>
            <a:ext cx="2743200" cy="365125"/>
          </a:xfrm>
          <a:prstGeom prst="rect">
            <a:avLst/>
          </a:prstGeom>
        </p:spPr>
        <p:txBody>
          <a:bodyPr anchor="ctr"/>
          <a:lstStyle/>
          <a:p>
            <a:r>
              <a:rPr lang="en-US" dirty="0"/>
              <a:t>Financial Accounting</a:t>
            </a:r>
            <a:endParaRPr lang="en-SG" dirty="0"/>
          </a:p>
        </p:txBody>
      </p:sp>
      <p:sp>
        <p:nvSpPr>
          <p:cNvPr id="4" name="Footer Placeholder 3">
            <a:extLst>
              <a:ext uri="{FF2B5EF4-FFF2-40B4-BE49-F238E27FC236}">
                <a16:creationId xmlns:a16="http://schemas.microsoft.com/office/drawing/2014/main" id="{2D4ED533-0A73-48C2-A10C-633058D019CF}"/>
              </a:ext>
            </a:extLst>
          </p:cNvPr>
          <p:cNvSpPr>
            <a:spLocks noGrp="1"/>
          </p:cNvSpPr>
          <p:nvPr>
            <p:ph type="ftr" sz="quarter" idx="11"/>
          </p:nvPr>
        </p:nvSpPr>
        <p:spPr/>
        <p:txBody>
          <a:bodyPr/>
          <a:lstStyle/>
          <a:p>
            <a:r>
              <a:rPr lang="en-US" dirty="0"/>
              <a:t>ACCT101 – Sustainability Reporting </a:t>
            </a:r>
            <a:endParaRPr lang="en-SG" dirty="0"/>
          </a:p>
        </p:txBody>
      </p:sp>
      <p:sp>
        <p:nvSpPr>
          <p:cNvPr id="5" name="Slide Number Placeholder 4">
            <a:extLst>
              <a:ext uri="{FF2B5EF4-FFF2-40B4-BE49-F238E27FC236}">
                <a16:creationId xmlns:a16="http://schemas.microsoft.com/office/drawing/2014/main" id="{4129F0FD-B176-4711-BAA1-B21AA7EC7688}"/>
              </a:ext>
            </a:extLst>
          </p:cNvPr>
          <p:cNvSpPr>
            <a:spLocks noGrp="1"/>
          </p:cNvSpPr>
          <p:nvPr>
            <p:ph type="sldNum" sz="quarter" idx="12"/>
          </p:nvPr>
        </p:nvSpPr>
        <p:spPr/>
        <p:txBody>
          <a:bodyPr/>
          <a:lstStyle/>
          <a:p>
            <a:r>
              <a:rPr lang="en-SG" dirty="0"/>
              <a:t>Seminar 6-</a:t>
            </a:r>
            <a:fld id="{855141EC-238E-4B2B-973C-803C1FDC5645}" type="slidenum">
              <a:rPr lang="en-SG" smtClean="0"/>
              <a:pPr/>
              <a:t>‹#›</a:t>
            </a:fld>
            <a:endParaRPr lang="en-SG" dirty="0"/>
          </a:p>
        </p:txBody>
      </p:sp>
    </p:spTree>
    <p:extLst>
      <p:ext uri="{BB962C8B-B14F-4D97-AF65-F5344CB8AC3E}">
        <p14:creationId xmlns:p14="http://schemas.microsoft.com/office/powerpoint/2010/main" val="1624577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C9E39D-F4AB-4F35-AC2C-60AF7BA45FEE}"/>
              </a:ext>
            </a:extLst>
          </p:cNvPr>
          <p:cNvSpPr>
            <a:spLocks noGrp="1"/>
          </p:cNvSpPr>
          <p:nvPr>
            <p:ph type="dt" sz="half" idx="10"/>
          </p:nvPr>
        </p:nvSpPr>
        <p:spPr>
          <a:xfrm>
            <a:off x="838200" y="6356350"/>
            <a:ext cx="2743200" cy="365125"/>
          </a:xfrm>
          <a:prstGeom prst="rect">
            <a:avLst/>
          </a:prstGeom>
        </p:spPr>
        <p:txBody>
          <a:bodyPr anchor="ctr"/>
          <a:lstStyle/>
          <a:p>
            <a:r>
              <a:rPr lang="en-US" dirty="0"/>
              <a:t>Financial Accounting</a:t>
            </a:r>
            <a:endParaRPr lang="en-SG" dirty="0"/>
          </a:p>
        </p:txBody>
      </p:sp>
      <p:sp>
        <p:nvSpPr>
          <p:cNvPr id="3" name="Footer Placeholder 2">
            <a:extLst>
              <a:ext uri="{FF2B5EF4-FFF2-40B4-BE49-F238E27FC236}">
                <a16:creationId xmlns:a16="http://schemas.microsoft.com/office/drawing/2014/main" id="{E77E97B9-A2EE-49B8-9709-FDB2A7061E51}"/>
              </a:ext>
            </a:extLst>
          </p:cNvPr>
          <p:cNvSpPr>
            <a:spLocks noGrp="1"/>
          </p:cNvSpPr>
          <p:nvPr>
            <p:ph type="ftr" sz="quarter" idx="11"/>
          </p:nvPr>
        </p:nvSpPr>
        <p:spPr/>
        <p:txBody>
          <a:bodyPr/>
          <a:lstStyle/>
          <a:p>
            <a:r>
              <a:rPr lang="en-US" dirty="0"/>
              <a:t>ACCT101 – Sustainability Reporting </a:t>
            </a:r>
            <a:endParaRPr lang="en-SG" dirty="0"/>
          </a:p>
        </p:txBody>
      </p:sp>
      <p:sp>
        <p:nvSpPr>
          <p:cNvPr id="4" name="Slide Number Placeholder 3">
            <a:extLst>
              <a:ext uri="{FF2B5EF4-FFF2-40B4-BE49-F238E27FC236}">
                <a16:creationId xmlns:a16="http://schemas.microsoft.com/office/drawing/2014/main" id="{E0C08986-922F-4259-8536-B4364F6D7C64}"/>
              </a:ext>
            </a:extLst>
          </p:cNvPr>
          <p:cNvSpPr>
            <a:spLocks noGrp="1"/>
          </p:cNvSpPr>
          <p:nvPr>
            <p:ph type="sldNum" sz="quarter" idx="12"/>
          </p:nvPr>
        </p:nvSpPr>
        <p:spPr/>
        <p:txBody>
          <a:bodyPr/>
          <a:lstStyle/>
          <a:p>
            <a:r>
              <a:rPr lang="en-SG" dirty="0"/>
              <a:t>Seminar 6-</a:t>
            </a:r>
            <a:fld id="{855141EC-238E-4B2B-973C-803C1FDC5645}" type="slidenum">
              <a:rPr lang="en-SG" smtClean="0"/>
              <a:pPr/>
              <a:t>‹#›</a:t>
            </a:fld>
            <a:endParaRPr lang="en-SG" dirty="0"/>
          </a:p>
        </p:txBody>
      </p:sp>
    </p:spTree>
    <p:extLst>
      <p:ext uri="{BB962C8B-B14F-4D97-AF65-F5344CB8AC3E}">
        <p14:creationId xmlns:p14="http://schemas.microsoft.com/office/powerpoint/2010/main" val="1305549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A3C8B-E831-4C11-B8ED-6E9B46832D7D}"/>
              </a:ext>
            </a:extLst>
          </p:cNvPr>
          <p:cNvSpPr>
            <a:spLocks noGrp="1"/>
          </p:cNvSpPr>
          <p:nvPr>
            <p:ph type="title"/>
          </p:nvPr>
        </p:nvSpPr>
        <p:spPr>
          <a:xfrm>
            <a:off x="839788" y="457200"/>
            <a:ext cx="3932237" cy="1600200"/>
          </a:xfrm>
        </p:spPr>
        <p:txBody>
          <a:bodyPr anchor="b">
            <a:normAutofit/>
          </a:bodyPr>
          <a:lstStyle>
            <a:lvl1pPr>
              <a:defRPr sz="2800"/>
            </a:lvl1pPr>
          </a:lstStyle>
          <a:p>
            <a:r>
              <a:rPr lang="en-US" noProof="0"/>
              <a:t>Click to edit Master title style</a:t>
            </a:r>
            <a:endParaRPr lang="en-SG" noProof="0" dirty="0"/>
          </a:p>
        </p:txBody>
      </p:sp>
      <p:sp>
        <p:nvSpPr>
          <p:cNvPr id="3" name="Content Placeholder 2">
            <a:extLst>
              <a:ext uri="{FF2B5EF4-FFF2-40B4-BE49-F238E27FC236}">
                <a16:creationId xmlns:a16="http://schemas.microsoft.com/office/drawing/2014/main" id="{8E5BCA60-F294-4E41-8F09-290C429A43AE}"/>
              </a:ext>
            </a:extLst>
          </p:cNvPr>
          <p:cNvSpPr>
            <a:spLocks noGrp="1"/>
          </p:cNvSpPr>
          <p:nvPr>
            <p:ph idx="1"/>
          </p:nvPr>
        </p:nvSpPr>
        <p:spPr>
          <a:xfrm>
            <a:off x="5183188" y="457200"/>
            <a:ext cx="6172200" cy="5848183"/>
          </a:xfrm>
        </p:spPr>
        <p:txBody>
          <a:bodyPr/>
          <a:lstStyle>
            <a:lvl1pPr>
              <a:buClr>
                <a:schemeClr val="accent5">
                  <a:lumMod val="50000"/>
                </a:schemeClr>
              </a:buClr>
              <a:defRPr sz="2800"/>
            </a:lvl1pPr>
            <a:lvl2pPr>
              <a:buClr>
                <a:schemeClr val="accent5">
                  <a:lumMod val="50000"/>
                </a:schemeClr>
              </a:buClr>
              <a:defRPr sz="2400"/>
            </a:lvl2pPr>
            <a:lvl3pPr>
              <a:buClr>
                <a:schemeClr val="accent5">
                  <a:lumMod val="50000"/>
                </a:schemeClr>
              </a:buClr>
              <a:defRPr sz="2000"/>
            </a:lvl3pPr>
            <a:lvl4pPr>
              <a:buClr>
                <a:schemeClr val="accent5">
                  <a:lumMod val="50000"/>
                </a:schemeClr>
              </a:buClr>
              <a:defRPr sz="1800"/>
            </a:lvl4pPr>
            <a:lvl5pPr>
              <a:buClr>
                <a:schemeClr val="accent5">
                  <a:lumMod val="50000"/>
                </a:schemeClr>
              </a:buClr>
              <a:defRPr sz="1800"/>
            </a:lvl5pPr>
            <a:lvl6pPr>
              <a:defRPr sz="2000"/>
            </a:lvl6pPr>
            <a:lvl7pPr>
              <a:defRPr sz="2000"/>
            </a:lvl7pPr>
            <a:lvl8pPr>
              <a:defRPr sz="2000"/>
            </a:lvl8pPr>
            <a:lvl9pPr>
              <a:defRPr sz="2000"/>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SG" noProof="0" dirty="0"/>
          </a:p>
        </p:txBody>
      </p:sp>
      <p:sp>
        <p:nvSpPr>
          <p:cNvPr id="4" name="Text Placeholder 3">
            <a:extLst>
              <a:ext uri="{FF2B5EF4-FFF2-40B4-BE49-F238E27FC236}">
                <a16:creationId xmlns:a16="http://schemas.microsoft.com/office/drawing/2014/main" id="{F864887D-E96A-4766-BD73-6E4FCA625B19}"/>
              </a:ext>
            </a:extLst>
          </p:cNvPr>
          <p:cNvSpPr>
            <a:spLocks noGrp="1"/>
          </p:cNvSpPr>
          <p:nvPr>
            <p:ph type="body" sz="half" idx="2"/>
          </p:nvPr>
        </p:nvSpPr>
        <p:spPr>
          <a:xfrm>
            <a:off x="839788" y="2057400"/>
            <a:ext cx="3932237" cy="42479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a:extLst>
              <a:ext uri="{FF2B5EF4-FFF2-40B4-BE49-F238E27FC236}">
                <a16:creationId xmlns:a16="http://schemas.microsoft.com/office/drawing/2014/main" id="{755A28A9-5C60-4ED6-A7C7-6EECDE8AA83F}"/>
              </a:ext>
            </a:extLst>
          </p:cNvPr>
          <p:cNvSpPr>
            <a:spLocks noGrp="1"/>
          </p:cNvSpPr>
          <p:nvPr>
            <p:ph type="dt" sz="half" idx="10"/>
          </p:nvPr>
        </p:nvSpPr>
        <p:spPr>
          <a:xfrm>
            <a:off x="838200" y="6356350"/>
            <a:ext cx="2743200" cy="365125"/>
          </a:xfrm>
          <a:prstGeom prst="rect">
            <a:avLst/>
          </a:prstGeom>
        </p:spPr>
        <p:txBody>
          <a:bodyPr anchor="ctr"/>
          <a:lstStyle/>
          <a:p>
            <a:r>
              <a:rPr lang="en-US" dirty="0"/>
              <a:t>Financial Accounting</a:t>
            </a:r>
            <a:endParaRPr lang="en-SG" dirty="0"/>
          </a:p>
        </p:txBody>
      </p:sp>
      <p:sp>
        <p:nvSpPr>
          <p:cNvPr id="6" name="Footer Placeholder 5">
            <a:extLst>
              <a:ext uri="{FF2B5EF4-FFF2-40B4-BE49-F238E27FC236}">
                <a16:creationId xmlns:a16="http://schemas.microsoft.com/office/drawing/2014/main" id="{FF4D4ABD-7106-4DC6-AE1A-DC12D166AD06}"/>
              </a:ext>
            </a:extLst>
          </p:cNvPr>
          <p:cNvSpPr>
            <a:spLocks noGrp="1"/>
          </p:cNvSpPr>
          <p:nvPr>
            <p:ph type="ftr" sz="quarter" idx="11"/>
          </p:nvPr>
        </p:nvSpPr>
        <p:spPr/>
        <p:txBody>
          <a:bodyPr/>
          <a:lstStyle/>
          <a:p>
            <a:r>
              <a:rPr lang="en-US" dirty="0"/>
              <a:t>ACCT101 – Sustainability Reporting </a:t>
            </a:r>
            <a:endParaRPr lang="en-SG" dirty="0"/>
          </a:p>
        </p:txBody>
      </p:sp>
      <p:sp>
        <p:nvSpPr>
          <p:cNvPr id="7" name="Slide Number Placeholder 6">
            <a:extLst>
              <a:ext uri="{FF2B5EF4-FFF2-40B4-BE49-F238E27FC236}">
                <a16:creationId xmlns:a16="http://schemas.microsoft.com/office/drawing/2014/main" id="{D469C04A-5E23-486E-A4EF-A3C98510EA16}"/>
              </a:ext>
            </a:extLst>
          </p:cNvPr>
          <p:cNvSpPr>
            <a:spLocks noGrp="1"/>
          </p:cNvSpPr>
          <p:nvPr>
            <p:ph type="sldNum" sz="quarter" idx="12"/>
          </p:nvPr>
        </p:nvSpPr>
        <p:spPr/>
        <p:txBody>
          <a:bodyPr/>
          <a:lstStyle/>
          <a:p>
            <a:r>
              <a:rPr lang="en-SG" dirty="0"/>
              <a:t>Seminar 6-</a:t>
            </a:r>
            <a:fld id="{855141EC-238E-4B2B-973C-803C1FDC5645}" type="slidenum">
              <a:rPr lang="en-SG" smtClean="0"/>
              <a:pPr/>
              <a:t>‹#›</a:t>
            </a:fld>
            <a:endParaRPr lang="en-SG" dirty="0"/>
          </a:p>
        </p:txBody>
      </p:sp>
    </p:spTree>
    <p:extLst>
      <p:ext uri="{BB962C8B-B14F-4D97-AF65-F5344CB8AC3E}">
        <p14:creationId xmlns:p14="http://schemas.microsoft.com/office/powerpoint/2010/main" val="3726017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EEB06-74F3-4689-9A81-28FB17DE93B7}"/>
              </a:ext>
            </a:extLst>
          </p:cNvPr>
          <p:cNvSpPr>
            <a:spLocks noGrp="1"/>
          </p:cNvSpPr>
          <p:nvPr>
            <p:ph type="title"/>
          </p:nvPr>
        </p:nvSpPr>
        <p:spPr>
          <a:xfrm>
            <a:off x="839788" y="457200"/>
            <a:ext cx="3932237" cy="1600200"/>
          </a:xfrm>
        </p:spPr>
        <p:txBody>
          <a:bodyPr anchor="b">
            <a:normAutofit/>
          </a:bodyPr>
          <a:lstStyle>
            <a:lvl1pPr>
              <a:defRPr sz="2800"/>
            </a:lvl1pPr>
          </a:lstStyle>
          <a:p>
            <a:r>
              <a:rPr lang="en-US" noProof="0"/>
              <a:t>Click to edit Master title style</a:t>
            </a:r>
            <a:endParaRPr lang="en-SG" noProof="0" dirty="0"/>
          </a:p>
        </p:txBody>
      </p:sp>
      <p:sp>
        <p:nvSpPr>
          <p:cNvPr id="3" name="Picture Placeholder 2">
            <a:extLst>
              <a:ext uri="{FF2B5EF4-FFF2-40B4-BE49-F238E27FC236}">
                <a16:creationId xmlns:a16="http://schemas.microsoft.com/office/drawing/2014/main" id="{78088AF0-4B37-4803-93C2-84D7E1363884}"/>
              </a:ext>
            </a:extLst>
          </p:cNvPr>
          <p:cNvSpPr>
            <a:spLocks noGrp="1"/>
          </p:cNvSpPr>
          <p:nvPr>
            <p:ph type="pic" idx="1"/>
          </p:nvPr>
        </p:nvSpPr>
        <p:spPr>
          <a:xfrm>
            <a:off x="5180012" y="457200"/>
            <a:ext cx="6172200" cy="58481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SG" dirty="0"/>
          </a:p>
        </p:txBody>
      </p:sp>
      <p:sp>
        <p:nvSpPr>
          <p:cNvPr id="4" name="Text Placeholder 3">
            <a:extLst>
              <a:ext uri="{FF2B5EF4-FFF2-40B4-BE49-F238E27FC236}">
                <a16:creationId xmlns:a16="http://schemas.microsoft.com/office/drawing/2014/main" id="{61E7BE69-5FC9-40A0-82EA-0696055E7EB3}"/>
              </a:ext>
            </a:extLst>
          </p:cNvPr>
          <p:cNvSpPr>
            <a:spLocks noGrp="1"/>
          </p:cNvSpPr>
          <p:nvPr>
            <p:ph type="body" sz="half" idx="2"/>
          </p:nvPr>
        </p:nvSpPr>
        <p:spPr>
          <a:xfrm>
            <a:off x="839788" y="2057400"/>
            <a:ext cx="3932237" cy="42479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a:extLst>
              <a:ext uri="{FF2B5EF4-FFF2-40B4-BE49-F238E27FC236}">
                <a16:creationId xmlns:a16="http://schemas.microsoft.com/office/drawing/2014/main" id="{E1D235E6-A512-4DAB-B708-0AD38A701D0C}"/>
              </a:ext>
            </a:extLst>
          </p:cNvPr>
          <p:cNvSpPr>
            <a:spLocks noGrp="1"/>
          </p:cNvSpPr>
          <p:nvPr>
            <p:ph type="dt" sz="half" idx="10"/>
          </p:nvPr>
        </p:nvSpPr>
        <p:spPr>
          <a:xfrm>
            <a:off x="838200" y="6356350"/>
            <a:ext cx="2743200" cy="365125"/>
          </a:xfrm>
          <a:prstGeom prst="rect">
            <a:avLst/>
          </a:prstGeom>
        </p:spPr>
        <p:txBody>
          <a:bodyPr anchor="ctr"/>
          <a:lstStyle/>
          <a:p>
            <a:r>
              <a:rPr lang="en-US" dirty="0"/>
              <a:t>Financial Accounting</a:t>
            </a:r>
            <a:endParaRPr lang="en-SG" dirty="0"/>
          </a:p>
        </p:txBody>
      </p:sp>
      <p:sp>
        <p:nvSpPr>
          <p:cNvPr id="6" name="Footer Placeholder 5">
            <a:extLst>
              <a:ext uri="{FF2B5EF4-FFF2-40B4-BE49-F238E27FC236}">
                <a16:creationId xmlns:a16="http://schemas.microsoft.com/office/drawing/2014/main" id="{4CDBFBB3-2E0E-440B-A638-4F77B6FF6FDA}"/>
              </a:ext>
            </a:extLst>
          </p:cNvPr>
          <p:cNvSpPr>
            <a:spLocks noGrp="1"/>
          </p:cNvSpPr>
          <p:nvPr>
            <p:ph type="ftr" sz="quarter" idx="11"/>
          </p:nvPr>
        </p:nvSpPr>
        <p:spPr/>
        <p:txBody>
          <a:bodyPr/>
          <a:lstStyle/>
          <a:p>
            <a:r>
              <a:rPr lang="en-US" dirty="0"/>
              <a:t>ACCT101 – Sustainability Reporting </a:t>
            </a:r>
            <a:endParaRPr lang="en-SG" dirty="0"/>
          </a:p>
        </p:txBody>
      </p:sp>
      <p:sp>
        <p:nvSpPr>
          <p:cNvPr id="7" name="Slide Number Placeholder 6">
            <a:extLst>
              <a:ext uri="{FF2B5EF4-FFF2-40B4-BE49-F238E27FC236}">
                <a16:creationId xmlns:a16="http://schemas.microsoft.com/office/drawing/2014/main" id="{092301EB-97DC-4B95-BF76-0E2B2FCA326D}"/>
              </a:ext>
            </a:extLst>
          </p:cNvPr>
          <p:cNvSpPr>
            <a:spLocks noGrp="1"/>
          </p:cNvSpPr>
          <p:nvPr>
            <p:ph type="sldNum" sz="quarter" idx="12"/>
          </p:nvPr>
        </p:nvSpPr>
        <p:spPr/>
        <p:txBody>
          <a:bodyPr/>
          <a:lstStyle/>
          <a:p>
            <a:r>
              <a:rPr lang="en-SG" dirty="0"/>
              <a:t>Seminar 6-</a:t>
            </a:r>
            <a:fld id="{855141EC-238E-4B2B-973C-803C1FDC5645}" type="slidenum">
              <a:rPr lang="en-SG" smtClean="0"/>
              <a:pPr/>
              <a:t>‹#›</a:t>
            </a:fld>
            <a:endParaRPr lang="en-SG" dirty="0"/>
          </a:p>
        </p:txBody>
      </p:sp>
    </p:spTree>
    <p:extLst>
      <p:ext uri="{BB962C8B-B14F-4D97-AF65-F5344CB8AC3E}">
        <p14:creationId xmlns:p14="http://schemas.microsoft.com/office/powerpoint/2010/main" val="1244511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A57262-7A9B-48C0-BE2D-C3B0E8796238}"/>
              </a:ext>
            </a:extLst>
          </p:cNvPr>
          <p:cNvSpPr>
            <a:spLocks noGrp="1"/>
          </p:cNvSpPr>
          <p:nvPr>
            <p:ph type="title"/>
          </p:nvPr>
        </p:nvSpPr>
        <p:spPr>
          <a:xfrm>
            <a:off x="838200" y="365125"/>
            <a:ext cx="10515600" cy="900000"/>
          </a:xfrm>
          <a:prstGeom prst="rect">
            <a:avLst/>
          </a:prstGeom>
        </p:spPr>
        <p:txBody>
          <a:bodyPr vert="horz" lIns="91440" tIns="45720" rIns="91440" bIns="45720" rtlCol="0" anchor="ctr">
            <a:normAutofit/>
          </a:bodyPr>
          <a:lstStyle/>
          <a:p>
            <a:r>
              <a:rPr lang="en-SG" noProof="0" dirty="0"/>
              <a:t>Click to edit Master title style</a:t>
            </a:r>
          </a:p>
        </p:txBody>
      </p:sp>
      <p:sp>
        <p:nvSpPr>
          <p:cNvPr id="3" name="Text Placeholder 2">
            <a:extLst>
              <a:ext uri="{FF2B5EF4-FFF2-40B4-BE49-F238E27FC236}">
                <a16:creationId xmlns:a16="http://schemas.microsoft.com/office/drawing/2014/main" id="{B1365AC1-D8A1-41D2-AE24-EDF336B39D9A}"/>
              </a:ext>
            </a:extLst>
          </p:cNvPr>
          <p:cNvSpPr>
            <a:spLocks noGrp="1"/>
          </p:cNvSpPr>
          <p:nvPr>
            <p:ph type="body" idx="1"/>
          </p:nvPr>
        </p:nvSpPr>
        <p:spPr>
          <a:xfrm>
            <a:off x="838200" y="1326737"/>
            <a:ext cx="10515600" cy="4968000"/>
          </a:xfrm>
          <a:prstGeom prst="rect">
            <a:avLst/>
          </a:prstGeom>
        </p:spPr>
        <p:txBody>
          <a:bodyPr vert="horz" lIns="91440" tIns="45720" rIns="91440" bIns="45720" rtlCol="0">
            <a:normAutofit/>
          </a:bodyPr>
          <a:lstStyle/>
          <a:p>
            <a:pPr lvl="0"/>
            <a:r>
              <a:rPr lang="en-SG" noProof="0" dirty="0"/>
              <a:t>Click to edit Master text styles</a:t>
            </a:r>
          </a:p>
          <a:p>
            <a:pPr lvl="1"/>
            <a:r>
              <a:rPr lang="en-SG" noProof="0" dirty="0"/>
              <a:t>Second level</a:t>
            </a:r>
          </a:p>
          <a:p>
            <a:pPr lvl="2"/>
            <a:r>
              <a:rPr lang="en-SG" noProof="0" dirty="0"/>
              <a:t>Third level</a:t>
            </a:r>
          </a:p>
          <a:p>
            <a:pPr lvl="3"/>
            <a:r>
              <a:rPr lang="en-SG" noProof="0" dirty="0"/>
              <a:t>Fourth level</a:t>
            </a:r>
          </a:p>
          <a:p>
            <a:pPr lvl="4"/>
            <a:r>
              <a:rPr lang="en-SG" noProof="0" dirty="0"/>
              <a:t>Fifth level</a:t>
            </a:r>
          </a:p>
        </p:txBody>
      </p:sp>
      <p:sp>
        <p:nvSpPr>
          <p:cNvPr id="5" name="Footer Placeholder 4">
            <a:extLst>
              <a:ext uri="{FF2B5EF4-FFF2-40B4-BE49-F238E27FC236}">
                <a16:creationId xmlns:a16="http://schemas.microsoft.com/office/drawing/2014/main" id="{10BAFA9C-DE06-49DC-9D87-9F6AC59238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accent5">
                    <a:lumMod val="50000"/>
                  </a:schemeClr>
                </a:solidFill>
              </a:defRPr>
            </a:lvl1pPr>
          </a:lstStyle>
          <a:p>
            <a:r>
              <a:rPr lang="en-SG" dirty="0"/>
              <a:t>ACCT101 – Sustainability Reporting </a:t>
            </a:r>
          </a:p>
        </p:txBody>
      </p:sp>
      <p:sp>
        <p:nvSpPr>
          <p:cNvPr id="6" name="Slide Number Placeholder 5">
            <a:extLst>
              <a:ext uri="{FF2B5EF4-FFF2-40B4-BE49-F238E27FC236}">
                <a16:creationId xmlns:a16="http://schemas.microsoft.com/office/drawing/2014/main" id="{BB8A2F3A-522E-4275-8EFE-71C5B8E98F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accent5">
                    <a:lumMod val="50000"/>
                  </a:schemeClr>
                </a:solidFill>
              </a:defRPr>
            </a:lvl1pPr>
          </a:lstStyle>
          <a:p>
            <a:r>
              <a:rPr lang="en-SG" dirty="0"/>
              <a:t>Seminar 6-</a:t>
            </a:r>
            <a:fld id="{855141EC-238E-4B2B-973C-803C1FDC5645}" type="slidenum">
              <a:rPr lang="en-SG" smtClean="0"/>
              <a:pPr/>
              <a:t>‹#›</a:t>
            </a:fld>
            <a:endParaRPr lang="en-SG" dirty="0"/>
          </a:p>
        </p:txBody>
      </p:sp>
      <p:sp>
        <p:nvSpPr>
          <p:cNvPr id="7" name="Date Placeholder 3">
            <a:extLst>
              <a:ext uri="{FF2B5EF4-FFF2-40B4-BE49-F238E27FC236}">
                <a16:creationId xmlns:a16="http://schemas.microsoft.com/office/drawing/2014/main" id="{0148A080-D780-46B1-9B87-1667D920A6E6}"/>
              </a:ext>
            </a:extLst>
          </p:cNvPr>
          <p:cNvSpPr>
            <a:spLocks noGrp="1"/>
          </p:cNvSpPr>
          <p:nvPr>
            <p:ph type="dt" sz="half" idx="2"/>
          </p:nvPr>
        </p:nvSpPr>
        <p:spPr>
          <a:xfrm>
            <a:off x="838200" y="6356350"/>
            <a:ext cx="2743200" cy="365125"/>
          </a:xfrm>
          <a:prstGeom prst="rect">
            <a:avLst/>
          </a:prstGeom>
        </p:spPr>
        <p:txBody>
          <a:bodyPr anchor="ctr"/>
          <a:lstStyle>
            <a:lvl1pPr>
              <a:defRPr sz="1000">
                <a:solidFill>
                  <a:schemeClr val="accent5">
                    <a:lumMod val="50000"/>
                  </a:schemeClr>
                </a:solidFill>
              </a:defRPr>
            </a:lvl1pPr>
          </a:lstStyle>
          <a:p>
            <a:r>
              <a:rPr lang="en-US" dirty="0"/>
              <a:t>Financial Accounting</a:t>
            </a:r>
            <a:endParaRPr lang="en-SG" dirty="0"/>
          </a:p>
        </p:txBody>
      </p:sp>
    </p:spTree>
    <p:extLst>
      <p:ext uri="{BB962C8B-B14F-4D97-AF65-F5344CB8AC3E}">
        <p14:creationId xmlns:p14="http://schemas.microsoft.com/office/powerpoint/2010/main" val="98294308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90" r:id="rId12"/>
    <p:sldLayoutId id="2147483693" r:id="rId13"/>
  </p:sldLayoutIdLst>
  <p:hf hdr="0"/>
  <p:txStyles>
    <p:titleStyle>
      <a:lvl1pPr algn="l" defTabSz="914400" rtl="0" eaLnBrk="1" latinLnBrk="0" hangingPunct="1">
        <a:lnSpc>
          <a:spcPct val="90000"/>
        </a:lnSpc>
        <a:spcBef>
          <a:spcPct val="0"/>
        </a:spcBef>
        <a:buNone/>
        <a:defRPr sz="3600" b="1" kern="1200">
          <a:solidFill>
            <a:schemeClr val="accent5">
              <a:lumMod val="50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accent5">
            <a:lumMod val="50000"/>
          </a:schemeClr>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5">
            <a:lumMod val="50000"/>
          </a:schemeClr>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5">
            <a:lumMod val="50000"/>
          </a:schemeClr>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5">
            <a:lumMod val="50000"/>
          </a:schemeClr>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5">
            <a:lumMod val="50000"/>
          </a:schemeClr>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jp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hyperlink" Target="https://www.sgx.com/regulation/sustainability-reporting" TargetMode="External"/><Relationship Id="rId10" Type="http://schemas.openxmlformats.org/officeDocument/2006/relationships/image" Target="../media/image20.png"/><Relationship Id="rId4" Type="http://schemas.openxmlformats.org/officeDocument/2006/relationships/image" Target="../media/image14.jpg"/><Relationship Id="rId9" Type="http://schemas.openxmlformats.org/officeDocument/2006/relationships/image" Target="../media/image19.png"/><Relationship Id="rId1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8.jpg"/><Relationship Id="rId7" Type="http://schemas.openxmlformats.org/officeDocument/2006/relationships/diagramColors" Target="../diagrams/colors1.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jpeg"/><Relationship Id="rId7" Type="http://schemas.openxmlformats.org/officeDocument/2006/relationships/image" Target="../media/image37.gif"/><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 Id="rId9"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ideo" Target="https://www.youtube.com/embed/e7S8jWh6AEs?feature=oembed" TargetMode="External"/><Relationship Id="rId5" Type="http://schemas.openxmlformats.org/officeDocument/2006/relationships/hyperlink" Target="https://youtu.be/e7S8jWh6AEs" TargetMode="External"/><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video" Target="https://www.youtube.com/embed/u_Urrn4HiEU?feature=oembed" TargetMode="External"/><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video" Target="https://www.youtube.com/embed/cBxN9E5f7pc?feature=oembed" TargetMode="External"/><Relationship Id="rId4" Type="http://schemas.openxmlformats.org/officeDocument/2006/relationships/image" Target="../media/image43.jpe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control" Target="../activeX/activeX1.xml"/><Relationship Id="rId6" Type="http://schemas.openxmlformats.org/officeDocument/2006/relationships/image" Target="../media/image50.wmf"/><Relationship Id="rId5" Type="http://schemas.openxmlformats.org/officeDocument/2006/relationships/image" Target="../media/image49.svg"/><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control" Target="../activeX/activeX2.xml"/><Relationship Id="rId6" Type="http://schemas.openxmlformats.org/officeDocument/2006/relationships/image" Target="../media/image51.wmf"/><Relationship Id="rId5" Type="http://schemas.openxmlformats.org/officeDocument/2006/relationships/image" Target="../media/image49.svg"/><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control" Target="../activeX/activeX3.xml"/><Relationship Id="rId6" Type="http://schemas.openxmlformats.org/officeDocument/2006/relationships/image" Target="../media/image52.wmf"/><Relationship Id="rId5" Type="http://schemas.openxmlformats.org/officeDocument/2006/relationships/image" Target="../media/image49.svg"/><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hyperlink" Target="https://www.nea.gov.sg/our-services/climate-change-energy-efficiency/climate-change/overview" TargetMode="External"/><Relationship Id="rId7" Type="http://schemas.openxmlformats.org/officeDocument/2006/relationships/hyperlink" Target="https://www.mse.gov.sg/"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hyperlink" Target="https://www.gov.sg/article/how-to-practise-the-3rs" TargetMode="External"/><Relationship Id="rId5" Type="http://schemas.openxmlformats.org/officeDocument/2006/relationships/hyperlink" Target="https://www.towardszerowaste.gov.sg/zero-waste-masterplan/" TargetMode="External"/><Relationship Id="rId4" Type="http://schemas.openxmlformats.org/officeDocument/2006/relationships/hyperlink" Target="https://www.greenplan.gov.sg/"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video" Target="https://www.youtube.com/embed/5G0ndS3uRdo?feature=oembed" TargetMode="External"/><Relationship Id="rId4" Type="http://schemas.openxmlformats.org/officeDocument/2006/relationships/image" Target="../media/image55.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ideo" Target="https://www.youtube.com/embed/iTrvMIEgsZw?feature=oembed" TargetMode="Externa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ideo" Target="https://www.youtube.com/embed/bsd1IT7ySfE?feature=oembed" TargetMode="Externa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7A02E-DA06-42DC-8956-8ABFBFA1EA73}"/>
              </a:ext>
            </a:extLst>
          </p:cNvPr>
          <p:cNvSpPr>
            <a:spLocks noGrp="1"/>
          </p:cNvSpPr>
          <p:nvPr>
            <p:ph type="ctrTitle"/>
          </p:nvPr>
        </p:nvSpPr>
        <p:spPr>
          <a:xfrm>
            <a:off x="5161603" y="217390"/>
            <a:ext cx="6613237" cy="1620837"/>
          </a:xfrm>
        </p:spPr>
        <p:txBody>
          <a:bodyPr/>
          <a:lstStyle/>
          <a:p>
            <a:r>
              <a:rPr lang="en-SG" dirty="0">
                <a:solidFill>
                  <a:srgbClr val="CF9F54"/>
                </a:solidFill>
              </a:rPr>
              <a:t>Sustainability Reporting</a:t>
            </a:r>
            <a:endParaRPr lang="en-SG" sz="3200" dirty="0">
              <a:solidFill>
                <a:srgbClr val="CF9F54"/>
              </a:solidFill>
            </a:endParaRPr>
          </a:p>
        </p:txBody>
      </p:sp>
      <p:sp>
        <p:nvSpPr>
          <p:cNvPr id="3" name="Content Placeholder 2">
            <a:extLst>
              <a:ext uri="{FF2B5EF4-FFF2-40B4-BE49-F238E27FC236}">
                <a16:creationId xmlns:a16="http://schemas.microsoft.com/office/drawing/2014/main" id="{0429FC69-943F-4D7C-B017-6CA60215F3A6}"/>
              </a:ext>
            </a:extLst>
          </p:cNvPr>
          <p:cNvSpPr>
            <a:spLocks noGrp="1"/>
          </p:cNvSpPr>
          <p:nvPr>
            <p:ph sz="quarter" idx="10"/>
          </p:nvPr>
        </p:nvSpPr>
        <p:spPr/>
        <p:txBody>
          <a:bodyPr/>
          <a:lstStyle/>
          <a:p>
            <a:r>
              <a:rPr lang="en-SG" dirty="0">
                <a:solidFill>
                  <a:srgbClr val="CF9F54"/>
                </a:solidFill>
              </a:rPr>
              <a:t>Seminar 6</a:t>
            </a:r>
          </a:p>
        </p:txBody>
      </p:sp>
      <p:sp>
        <p:nvSpPr>
          <p:cNvPr id="5" name="TextBox 4">
            <a:extLst>
              <a:ext uri="{FF2B5EF4-FFF2-40B4-BE49-F238E27FC236}">
                <a16:creationId xmlns:a16="http://schemas.microsoft.com/office/drawing/2014/main" id="{F67D0ADD-8DC7-3D92-C227-0DCA66E03F2E}"/>
              </a:ext>
            </a:extLst>
          </p:cNvPr>
          <p:cNvSpPr txBox="1"/>
          <p:nvPr/>
        </p:nvSpPr>
        <p:spPr>
          <a:xfrm>
            <a:off x="5646655" y="1838227"/>
            <a:ext cx="5891752" cy="4616648"/>
          </a:xfrm>
          <a:prstGeom prst="rect">
            <a:avLst/>
          </a:prstGeom>
          <a:noFill/>
        </p:spPr>
        <p:txBody>
          <a:bodyPr wrap="square" rtlCol="0">
            <a:spAutoFit/>
          </a:bodyPr>
          <a:lstStyle/>
          <a:p>
            <a:pPr algn="ctr"/>
            <a:r>
              <a:rPr lang="en-US" sz="3200" b="0" i="0" u="none" strike="noStrike" baseline="0" dirty="0">
                <a:solidFill>
                  <a:schemeClr val="accent6">
                    <a:lumMod val="20000"/>
                    <a:lumOff val="80000"/>
                  </a:schemeClr>
                </a:solidFill>
                <a:latin typeface="Arial" panose="020B0604020202020204" pitchFamily="34" charset="0"/>
                <a:cs typeface="Arial" panose="020B0604020202020204" pitchFamily="34" charset="0"/>
              </a:rPr>
              <a:t>Companies that embrace the tenets of good governance, including accountability, transparency and sustainability, are more likely to engender investor confidence and achieve long-term sustainable business performance. </a:t>
            </a:r>
          </a:p>
          <a:p>
            <a:pPr algn="ctr"/>
            <a:r>
              <a:rPr lang="en-US" sz="2000" b="1" dirty="0">
                <a:solidFill>
                  <a:schemeClr val="accent6">
                    <a:lumMod val="20000"/>
                    <a:lumOff val="80000"/>
                  </a:schemeClr>
                </a:solidFill>
                <a:latin typeface="Arial" panose="020B0604020202020204" pitchFamily="34" charset="0"/>
                <a:cs typeface="Arial" panose="020B0604020202020204" pitchFamily="34" charset="0"/>
              </a:rPr>
              <a:t>SG Code of Corporate Governance</a:t>
            </a:r>
            <a:endParaRPr lang="en-US" sz="2000" b="1" i="0" u="none" strike="noStrike" baseline="0" dirty="0">
              <a:solidFill>
                <a:schemeClr val="accent6">
                  <a:lumMod val="20000"/>
                  <a:lumOff val="80000"/>
                </a:schemeClr>
              </a:solidFill>
              <a:latin typeface="Arial" panose="020B0604020202020204" pitchFamily="34" charset="0"/>
              <a:cs typeface="Arial" panose="020B0604020202020204" pitchFamily="34" charset="0"/>
            </a:endParaRPr>
          </a:p>
          <a:p>
            <a:pPr algn="ctr"/>
            <a:endParaRPr lang="en-SG"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2446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51091" y="1208303"/>
            <a:ext cx="3129793" cy="4909038"/>
          </a:xfrm>
          <a:prstGeom prst="rect">
            <a:avLst/>
          </a:prstGeom>
          <a:blipFill>
            <a:blip r:embed="rId3" cstate="print"/>
            <a:stretch>
              <a:fillRect/>
            </a:stretch>
          </a:blipFill>
        </p:spPr>
        <p:txBody>
          <a:bodyPr wrap="square" lIns="0" tIns="0" rIns="0" bIns="0" rtlCol="0"/>
          <a:lstStyle/>
          <a:p>
            <a:endParaRPr dirty="0"/>
          </a:p>
        </p:txBody>
      </p:sp>
      <p:sp>
        <p:nvSpPr>
          <p:cNvPr id="3" name="object 3"/>
          <p:cNvSpPr/>
          <p:nvPr/>
        </p:nvSpPr>
        <p:spPr>
          <a:xfrm>
            <a:off x="1594764" y="2308352"/>
            <a:ext cx="3054350" cy="3018917"/>
          </a:xfrm>
          <a:prstGeom prst="rect">
            <a:avLst/>
          </a:prstGeom>
          <a:blipFill>
            <a:blip r:embed="rId4" cstate="print"/>
            <a:stretch>
              <a:fillRect/>
            </a:stretch>
          </a:blipFill>
        </p:spPr>
        <p:txBody>
          <a:bodyPr wrap="square" lIns="0" tIns="0" rIns="0" bIns="0" rtlCol="0"/>
          <a:lstStyle/>
          <a:p>
            <a:endParaRPr dirty="0"/>
          </a:p>
        </p:txBody>
      </p:sp>
      <p:sp>
        <p:nvSpPr>
          <p:cNvPr id="4" name="object 4"/>
          <p:cNvSpPr/>
          <p:nvPr/>
        </p:nvSpPr>
        <p:spPr>
          <a:xfrm>
            <a:off x="5132833" y="1920239"/>
            <a:ext cx="1100327" cy="123444"/>
          </a:xfrm>
          <a:prstGeom prst="rect">
            <a:avLst/>
          </a:prstGeom>
          <a:blipFill>
            <a:blip r:embed="rId5" cstate="print"/>
            <a:stretch>
              <a:fillRect/>
            </a:stretch>
          </a:blipFill>
        </p:spPr>
        <p:txBody>
          <a:bodyPr wrap="square" lIns="0" tIns="0" rIns="0" bIns="0" rtlCol="0"/>
          <a:lstStyle/>
          <a:p>
            <a:endParaRPr dirty="0"/>
          </a:p>
        </p:txBody>
      </p:sp>
      <p:sp>
        <p:nvSpPr>
          <p:cNvPr id="5" name="object 5"/>
          <p:cNvSpPr/>
          <p:nvPr/>
        </p:nvSpPr>
        <p:spPr>
          <a:xfrm>
            <a:off x="5175504" y="1962276"/>
            <a:ext cx="1015365" cy="0"/>
          </a:xfrm>
          <a:custGeom>
            <a:avLst/>
            <a:gdLst/>
            <a:ahLst/>
            <a:cxnLst/>
            <a:rect l="l" t="t" r="r" b="b"/>
            <a:pathLst>
              <a:path w="1015364">
                <a:moveTo>
                  <a:pt x="0" y="0"/>
                </a:moveTo>
                <a:lnTo>
                  <a:pt x="1015238" y="0"/>
                </a:lnTo>
              </a:path>
            </a:pathLst>
          </a:custGeom>
          <a:ln w="38100">
            <a:solidFill>
              <a:srgbClr val="5F5F61"/>
            </a:solidFill>
            <a:prstDash val="lgDash"/>
          </a:ln>
        </p:spPr>
        <p:txBody>
          <a:bodyPr wrap="square" lIns="0" tIns="0" rIns="0" bIns="0" rtlCol="0"/>
          <a:lstStyle/>
          <a:p>
            <a:endParaRPr dirty="0"/>
          </a:p>
        </p:txBody>
      </p:sp>
      <p:sp>
        <p:nvSpPr>
          <p:cNvPr id="6" name="object 6"/>
          <p:cNvSpPr/>
          <p:nvPr/>
        </p:nvSpPr>
        <p:spPr>
          <a:xfrm>
            <a:off x="4171189" y="1548383"/>
            <a:ext cx="1136903" cy="957072"/>
          </a:xfrm>
          <a:prstGeom prst="rect">
            <a:avLst/>
          </a:prstGeom>
          <a:blipFill>
            <a:blip r:embed="rId6" cstate="print"/>
            <a:stretch>
              <a:fillRect/>
            </a:stretch>
          </a:blipFill>
        </p:spPr>
        <p:txBody>
          <a:bodyPr wrap="square" lIns="0" tIns="0" rIns="0" bIns="0" rtlCol="0"/>
          <a:lstStyle/>
          <a:p>
            <a:endParaRPr dirty="0"/>
          </a:p>
        </p:txBody>
      </p:sp>
      <p:sp>
        <p:nvSpPr>
          <p:cNvPr id="7" name="object 7"/>
          <p:cNvSpPr/>
          <p:nvPr/>
        </p:nvSpPr>
        <p:spPr>
          <a:xfrm>
            <a:off x="4242816" y="1582801"/>
            <a:ext cx="993140" cy="812165"/>
          </a:xfrm>
          <a:custGeom>
            <a:avLst/>
            <a:gdLst/>
            <a:ahLst/>
            <a:cxnLst/>
            <a:rect l="l" t="t" r="r" b="b"/>
            <a:pathLst>
              <a:path w="993139" h="812164">
                <a:moveTo>
                  <a:pt x="496569" y="0"/>
                </a:moveTo>
                <a:lnTo>
                  <a:pt x="442450" y="2381"/>
                </a:lnTo>
                <a:lnTo>
                  <a:pt x="390022" y="9362"/>
                </a:lnTo>
                <a:lnTo>
                  <a:pt x="339587" y="20693"/>
                </a:lnTo>
                <a:lnTo>
                  <a:pt x="291449" y="36128"/>
                </a:lnTo>
                <a:lnTo>
                  <a:pt x="245909" y="55419"/>
                </a:lnTo>
                <a:lnTo>
                  <a:pt x="203271" y="78317"/>
                </a:lnTo>
                <a:lnTo>
                  <a:pt x="163836" y="104575"/>
                </a:lnTo>
                <a:lnTo>
                  <a:pt x="127908" y="133947"/>
                </a:lnTo>
                <a:lnTo>
                  <a:pt x="95788" y="166183"/>
                </a:lnTo>
                <a:lnTo>
                  <a:pt x="67780" y="201036"/>
                </a:lnTo>
                <a:lnTo>
                  <a:pt x="44186" y="238259"/>
                </a:lnTo>
                <a:lnTo>
                  <a:pt x="25308" y="277603"/>
                </a:lnTo>
                <a:lnTo>
                  <a:pt x="11449" y="318822"/>
                </a:lnTo>
                <a:lnTo>
                  <a:pt x="2912" y="361667"/>
                </a:lnTo>
                <a:lnTo>
                  <a:pt x="0" y="405891"/>
                </a:lnTo>
                <a:lnTo>
                  <a:pt x="2912" y="450116"/>
                </a:lnTo>
                <a:lnTo>
                  <a:pt x="11449" y="492961"/>
                </a:lnTo>
                <a:lnTo>
                  <a:pt x="25308" y="534180"/>
                </a:lnTo>
                <a:lnTo>
                  <a:pt x="44186" y="573524"/>
                </a:lnTo>
                <a:lnTo>
                  <a:pt x="67780" y="610747"/>
                </a:lnTo>
                <a:lnTo>
                  <a:pt x="95788" y="645600"/>
                </a:lnTo>
                <a:lnTo>
                  <a:pt x="127908" y="677836"/>
                </a:lnTo>
                <a:lnTo>
                  <a:pt x="163836" y="707208"/>
                </a:lnTo>
                <a:lnTo>
                  <a:pt x="203271" y="733466"/>
                </a:lnTo>
                <a:lnTo>
                  <a:pt x="245909" y="756364"/>
                </a:lnTo>
                <a:lnTo>
                  <a:pt x="291449" y="775655"/>
                </a:lnTo>
                <a:lnTo>
                  <a:pt x="339587" y="791090"/>
                </a:lnTo>
                <a:lnTo>
                  <a:pt x="390022" y="802421"/>
                </a:lnTo>
                <a:lnTo>
                  <a:pt x="442450" y="809402"/>
                </a:lnTo>
                <a:lnTo>
                  <a:pt x="496569" y="811784"/>
                </a:lnTo>
                <a:lnTo>
                  <a:pt x="550665" y="809402"/>
                </a:lnTo>
                <a:lnTo>
                  <a:pt x="603073" y="802421"/>
                </a:lnTo>
                <a:lnTo>
                  <a:pt x="653490" y="791090"/>
                </a:lnTo>
                <a:lnTo>
                  <a:pt x="701613" y="775655"/>
                </a:lnTo>
                <a:lnTo>
                  <a:pt x="747141" y="756364"/>
                </a:lnTo>
                <a:lnTo>
                  <a:pt x="789769" y="733466"/>
                </a:lnTo>
                <a:lnTo>
                  <a:pt x="829195" y="707208"/>
                </a:lnTo>
                <a:lnTo>
                  <a:pt x="865117" y="677836"/>
                </a:lnTo>
                <a:lnTo>
                  <a:pt x="897232" y="645600"/>
                </a:lnTo>
                <a:lnTo>
                  <a:pt x="925237" y="610747"/>
                </a:lnTo>
                <a:lnTo>
                  <a:pt x="948829" y="573524"/>
                </a:lnTo>
                <a:lnTo>
                  <a:pt x="967705" y="534180"/>
                </a:lnTo>
                <a:lnTo>
                  <a:pt x="981563" y="492961"/>
                </a:lnTo>
                <a:lnTo>
                  <a:pt x="990100" y="450116"/>
                </a:lnTo>
                <a:lnTo>
                  <a:pt x="993012" y="405891"/>
                </a:lnTo>
                <a:lnTo>
                  <a:pt x="990100" y="361667"/>
                </a:lnTo>
                <a:lnTo>
                  <a:pt x="981563" y="318822"/>
                </a:lnTo>
                <a:lnTo>
                  <a:pt x="967705" y="277603"/>
                </a:lnTo>
                <a:lnTo>
                  <a:pt x="948829" y="238259"/>
                </a:lnTo>
                <a:lnTo>
                  <a:pt x="925237" y="201036"/>
                </a:lnTo>
                <a:lnTo>
                  <a:pt x="897232" y="166183"/>
                </a:lnTo>
                <a:lnTo>
                  <a:pt x="865117" y="133947"/>
                </a:lnTo>
                <a:lnTo>
                  <a:pt x="829195" y="104575"/>
                </a:lnTo>
                <a:lnTo>
                  <a:pt x="789769" y="78317"/>
                </a:lnTo>
                <a:lnTo>
                  <a:pt x="747140" y="55419"/>
                </a:lnTo>
                <a:lnTo>
                  <a:pt x="701613" y="36128"/>
                </a:lnTo>
                <a:lnTo>
                  <a:pt x="653490" y="20693"/>
                </a:lnTo>
                <a:lnTo>
                  <a:pt x="603073" y="9362"/>
                </a:lnTo>
                <a:lnTo>
                  <a:pt x="550665" y="2381"/>
                </a:lnTo>
                <a:lnTo>
                  <a:pt x="496569" y="0"/>
                </a:lnTo>
                <a:close/>
              </a:path>
            </a:pathLst>
          </a:custGeom>
          <a:solidFill>
            <a:srgbClr val="69B5C6"/>
          </a:solidFill>
        </p:spPr>
        <p:txBody>
          <a:bodyPr wrap="square" lIns="0" tIns="0" rIns="0" bIns="0" rtlCol="0"/>
          <a:lstStyle/>
          <a:p>
            <a:endParaRPr dirty="0"/>
          </a:p>
        </p:txBody>
      </p:sp>
      <p:sp>
        <p:nvSpPr>
          <p:cNvPr id="8" name="object 8"/>
          <p:cNvSpPr/>
          <p:nvPr/>
        </p:nvSpPr>
        <p:spPr>
          <a:xfrm>
            <a:off x="4242816" y="1582801"/>
            <a:ext cx="993140" cy="812165"/>
          </a:xfrm>
          <a:custGeom>
            <a:avLst/>
            <a:gdLst/>
            <a:ahLst/>
            <a:cxnLst/>
            <a:rect l="l" t="t" r="r" b="b"/>
            <a:pathLst>
              <a:path w="993139" h="812164">
                <a:moveTo>
                  <a:pt x="0" y="405891"/>
                </a:moveTo>
                <a:lnTo>
                  <a:pt x="2912" y="361667"/>
                </a:lnTo>
                <a:lnTo>
                  <a:pt x="11449" y="318822"/>
                </a:lnTo>
                <a:lnTo>
                  <a:pt x="25308" y="277603"/>
                </a:lnTo>
                <a:lnTo>
                  <a:pt x="44186" y="238259"/>
                </a:lnTo>
                <a:lnTo>
                  <a:pt x="67780" y="201036"/>
                </a:lnTo>
                <a:lnTo>
                  <a:pt x="95788" y="166183"/>
                </a:lnTo>
                <a:lnTo>
                  <a:pt x="127908" y="133947"/>
                </a:lnTo>
                <a:lnTo>
                  <a:pt x="163836" y="104575"/>
                </a:lnTo>
                <a:lnTo>
                  <a:pt x="203271" y="78317"/>
                </a:lnTo>
                <a:lnTo>
                  <a:pt x="245909" y="55419"/>
                </a:lnTo>
                <a:lnTo>
                  <a:pt x="291449" y="36128"/>
                </a:lnTo>
                <a:lnTo>
                  <a:pt x="339587" y="20693"/>
                </a:lnTo>
                <a:lnTo>
                  <a:pt x="390022" y="9362"/>
                </a:lnTo>
                <a:lnTo>
                  <a:pt x="442450" y="2381"/>
                </a:lnTo>
                <a:lnTo>
                  <a:pt x="496569" y="0"/>
                </a:lnTo>
                <a:lnTo>
                  <a:pt x="550665" y="2381"/>
                </a:lnTo>
                <a:lnTo>
                  <a:pt x="603073" y="9362"/>
                </a:lnTo>
                <a:lnTo>
                  <a:pt x="653490" y="20693"/>
                </a:lnTo>
                <a:lnTo>
                  <a:pt x="701613" y="36128"/>
                </a:lnTo>
                <a:lnTo>
                  <a:pt x="747140" y="55419"/>
                </a:lnTo>
                <a:lnTo>
                  <a:pt x="789769" y="78317"/>
                </a:lnTo>
                <a:lnTo>
                  <a:pt x="829195" y="104575"/>
                </a:lnTo>
                <a:lnTo>
                  <a:pt x="865117" y="133947"/>
                </a:lnTo>
                <a:lnTo>
                  <a:pt x="897232" y="166183"/>
                </a:lnTo>
                <a:lnTo>
                  <a:pt x="925237" y="201036"/>
                </a:lnTo>
                <a:lnTo>
                  <a:pt x="948829" y="238259"/>
                </a:lnTo>
                <a:lnTo>
                  <a:pt x="967705" y="277603"/>
                </a:lnTo>
                <a:lnTo>
                  <a:pt x="981563" y="318822"/>
                </a:lnTo>
                <a:lnTo>
                  <a:pt x="990100" y="361667"/>
                </a:lnTo>
                <a:lnTo>
                  <a:pt x="993012" y="405891"/>
                </a:lnTo>
                <a:lnTo>
                  <a:pt x="990100" y="450116"/>
                </a:lnTo>
                <a:lnTo>
                  <a:pt x="981563" y="492961"/>
                </a:lnTo>
                <a:lnTo>
                  <a:pt x="967705" y="534180"/>
                </a:lnTo>
                <a:lnTo>
                  <a:pt x="948829" y="573524"/>
                </a:lnTo>
                <a:lnTo>
                  <a:pt x="925237" y="610747"/>
                </a:lnTo>
                <a:lnTo>
                  <a:pt x="897232" y="645600"/>
                </a:lnTo>
                <a:lnTo>
                  <a:pt x="865117" y="677836"/>
                </a:lnTo>
                <a:lnTo>
                  <a:pt x="829195" y="707208"/>
                </a:lnTo>
                <a:lnTo>
                  <a:pt x="789769" y="733466"/>
                </a:lnTo>
                <a:lnTo>
                  <a:pt x="747141" y="756364"/>
                </a:lnTo>
                <a:lnTo>
                  <a:pt x="701613" y="775655"/>
                </a:lnTo>
                <a:lnTo>
                  <a:pt x="653490" y="791090"/>
                </a:lnTo>
                <a:lnTo>
                  <a:pt x="603073" y="802421"/>
                </a:lnTo>
                <a:lnTo>
                  <a:pt x="550665" y="809402"/>
                </a:lnTo>
                <a:lnTo>
                  <a:pt x="496569" y="811784"/>
                </a:lnTo>
                <a:lnTo>
                  <a:pt x="442450" y="809402"/>
                </a:lnTo>
                <a:lnTo>
                  <a:pt x="390022" y="802421"/>
                </a:lnTo>
                <a:lnTo>
                  <a:pt x="339587" y="791090"/>
                </a:lnTo>
                <a:lnTo>
                  <a:pt x="291449" y="775655"/>
                </a:lnTo>
                <a:lnTo>
                  <a:pt x="245909" y="756364"/>
                </a:lnTo>
                <a:lnTo>
                  <a:pt x="203271" y="733466"/>
                </a:lnTo>
                <a:lnTo>
                  <a:pt x="163836" y="707208"/>
                </a:lnTo>
                <a:lnTo>
                  <a:pt x="127908" y="677836"/>
                </a:lnTo>
                <a:lnTo>
                  <a:pt x="95788" y="645600"/>
                </a:lnTo>
                <a:lnTo>
                  <a:pt x="67780" y="610747"/>
                </a:lnTo>
                <a:lnTo>
                  <a:pt x="44186" y="573524"/>
                </a:lnTo>
                <a:lnTo>
                  <a:pt x="25308" y="534180"/>
                </a:lnTo>
                <a:lnTo>
                  <a:pt x="11449" y="492961"/>
                </a:lnTo>
                <a:lnTo>
                  <a:pt x="2912" y="450116"/>
                </a:lnTo>
                <a:lnTo>
                  <a:pt x="0" y="405891"/>
                </a:lnTo>
                <a:close/>
              </a:path>
            </a:pathLst>
          </a:custGeom>
          <a:ln w="38100">
            <a:solidFill>
              <a:srgbClr val="FFFFFF"/>
            </a:solidFill>
          </a:ln>
        </p:spPr>
        <p:txBody>
          <a:bodyPr wrap="square" lIns="0" tIns="0" rIns="0" bIns="0" rtlCol="0"/>
          <a:lstStyle/>
          <a:p>
            <a:endParaRPr dirty="0"/>
          </a:p>
        </p:txBody>
      </p:sp>
      <p:sp>
        <p:nvSpPr>
          <p:cNvPr id="9" name="object 9"/>
          <p:cNvSpPr/>
          <p:nvPr/>
        </p:nvSpPr>
        <p:spPr>
          <a:xfrm>
            <a:off x="5824728" y="1499616"/>
            <a:ext cx="4090416" cy="1263396"/>
          </a:xfrm>
          <a:prstGeom prst="rect">
            <a:avLst/>
          </a:prstGeom>
          <a:blipFill>
            <a:blip r:embed="rId7" cstate="print"/>
            <a:stretch>
              <a:fillRect/>
            </a:stretch>
          </a:blipFill>
        </p:spPr>
        <p:txBody>
          <a:bodyPr wrap="square" lIns="0" tIns="0" rIns="0" bIns="0" rtlCol="0"/>
          <a:lstStyle/>
          <a:p>
            <a:endParaRPr dirty="0"/>
          </a:p>
        </p:txBody>
      </p:sp>
      <p:sp>
        <p:nvSpPr>
          <p:cNvPr id="10" name="object 10"/>
          <p:cNvSpPr/>
          <p:nvPr/>
        </p:nvSpPr>
        <p:spPr>
          <a:xfrm>
            <a:off x="5878321" y="1515363"/>
            <a:ext cx="3983354" cy="1156970"/>
          </a:xfrm>
          <a:custGeom>
            <a:avLst/>
            <a:gdLst/>
            <a:ahLst/>
            <a:cxnLst/>
            <a:rect l="l" t="t" r="r" b="b"/>
            <a:pathLst>
              <a:path w="3983354" h="1156970">
                <a:moveTo>
                  <a:pt x="3790060" y="0"/>
                </a:moveTo>
                <a:lnTo>
                  <a:pt x="0" y="0"/>
                </a:lnTo>
                <a:lnTo>
                  <a:pt x="0" y="1156970"/>
                </a:lnTo>
                <a:lnTo>
                  <a:pt x="3982847" y="1156970"/>
                </a:lnTo>
                <a:lnTo>
                  <a:pt x="3982847" y="192786"/>
                </a:lnTo>
                <a:lnTo>
                  <a:pt x="3977752" y="148556"/>
                </a:lnTo>
                <a:lnTo>
                  <a:pt x="3963243" y="107968"/>
                </a:lnTo>
                <a:lnTo>
                  <a:pt x="3940479" y="72174"/>
                </a:lnTo>
                <a:lnTo>
                  <a:pt x="3910619" y="42327"/>
                </a:lnTo>
                <a:lnTo>
                  <a:pt x="3874822" y="19580"/>
                </a:lnTo>
                <a:lnTo>
                  <a:pt x="3834250" y="5087"/>
                </a:lnTo>
                <a:lnTo>
                  <a:pt x="3790060" y="0"/>
                </a:lnTo>
                <a:close/>
              </a:path>
            </a:pathLst>
          </a:custGeom>
          <a:solidFill>
            <a:srgbClr val="F1F1F1"/>
          </a:solidFill>
        </p:spPr>
        <p:txBody>
          <a:bodyPr wrap="square" lIns="0" tIns="0" rIns="0" bIns="0" rtlCol="0"/>
          <a:lstStyle/>
          <a:p>
            <a:endParaRPr dirty="0"/>
          </a:p>
        </p:txBody>
      </p:sp>
      <p:sp>
        <p:nvSpPr>
          <p:cNvPr id="36" name="Date Placeholder 35">
            <a:extLst>
              <a:ext uri="{FF2B5EF4-FFF2-40B4-BE49-F238E27FC236}">
                <a16:creationId xmlns:a16="http://schemas.microsoft.com/office/drawing/2014/main" id="{A2EDC7D8-7A87-42E3-8234-B7A88F1E9231}"/>
              </a:ext>
            </a:extLst>
          </p:cNvPr>
          <p:cNvSpPr>
            <a:spLocks noGrp="1"/>
          </p:cNvSpPr>
          <p:nvPr>
            <p:ph type="dt" sz="half" idx="10"/>
          </p:nvPr>
        </p:nvSpPr>
        <p:spPr>
          <a:xfrm>
            <a:off x="859339" y="6356350"/>
            <a:ext cx="2743200" cy="365125"/>
          </a:xfrm>
        </p:spPr>
        <p:txBody>
          <a:bodyPr/>
          <a:lstStyle/>
          <a:p>
            <a:r>
              <a:rPr lang="en-US" dirty="0"/>
              <a:t>Financial Accounting</a:t>
            </a:r>
            <a:endParaRPr lang="en-SG" dirty="0"/>
          </a:p>
        </p:txBody>
      </p:sp>
      <p:sp>
        <p:nvSpPr>
          <p:cNvPr id="38" name="Footer Placeholder 37">
            <a:extLst>
              <a:ext uri="{FF2B5EF4-FFF2-40B4-BE49-F238E27FC236}">
                <a16:creationId xmlns:a16="http://schemas.microsoft.com/office/drawing/2014/main" id="{FC2D44CB-3037-CB43-0990-EFFD29DC79E2}"/>
              </a:ext>
            </a:extLst>
          </p:cNvPr>
          <p:cNvSpPr>
            <a:spLocks noGrp="1"/>
          </p:cNvSpPr>
          <p:nvPr>
            <p:ph type="ftr" sz="quarter" idx="11"/>
          </p:nvPr>
        </p:nvSpPr>
        <p:spPr/>
        <p:txBody>
          <a:bodyPr/>
          <a:lstStyle/>
          <a:p>
            <a:r>
              <a:rPr lang="en-SG" dirty="0"/>
              <a:t>ACCT101 – Sustainability Reporting </a:t>
            </a:r>
          </a:p>
        </p:txBody>
      </p:sp>
      <p:sp>
        <p:nvSpPr>
          <p:cNvPr id="35" name="Slide Number Placeholder 34">
            <a:extLst>
              <a:ext uri="{FF2B5EF4-FFF2-40B4-BE49-F238E27FC236}">
                <a16:creationId xmlns:a16="http://schemas.microsoft.com/office/drawing/2014/main" id="{7E560935-D6A4-49FE-AAAC-D7F1A1A7ECDE}"/>
              </a:ext>
            </a:extLst>
          </p:cNvPr>
          <p:cNvSpPr>
            <a:spLocks noGrp="1"/>
          </p:cNvSpPr>
          <p:nvPr>
            <p:ph type="sldNum" sz="quarter" idx="12"/>
          </p:nvPr>
        </p:nvSpPr>
        <p:spPr/>
        <p:txBody>
          <a:bodyPr/>
          <a:lstStyle/>
          <a:p>
            <a:r>
              <a:rPr lang="en-SG" dirty="0"/>
              <a:t>Seminar 6 - </a:t>
            </a:r>
            <a:fld id="{3688466D-4663-4C4F-96A3-05CB1807CB8C}" type="slidenum">
              <a:rPr lang="en-SG" smtClean="0"/>
              <a:pPr/>
              <a:t>10</a:t>
            </a:fld>
            <a:endParaRPr lang="en-SG" dirty="0"/>
          </a:p>
        </p:txBody>
      </p:sp>
      <p:sp>
        <p:nvSpPr>
          <p:cNvPr id="11" name="object 11"/>
          <p:cNvSpPr txBox="1">
            <a:spLocks noGrp="1"/>
          </p:cNvSpPr>
          <p:nvPr>
            <p:ph type="title" idx="4294967295"/>
          </p:nvPr>
        </p:nvSpPr>
        <p:spPr>
          <a:xfrm>
            <a:off x="4553501" y="1527480"/>
            <a:ext cx="361950" cy="849312"/>
          </a:xfrm>
          <a:prstGeom prst="rect">
            <a:avLst/>
          </a:prstGeom>
        </p:spPr>
        <p:txBody>
          <a:bodyPr vert="horz" wrap="square" lIns="0" tIns="12700" rIns="0" bIns="0" rtlCol="0" anchor="ctr">
            <a:spAutoFit/>
          </a:bodyPr>
          <a:lstStyle/>
          <a:p>
            <a:pPr marL="12700">
              <a:lnSpc>
                <a:spcPct val="100000"/>
              </a:lnSpc>
              <a:spcBef>
                <a:spcPts val="100"/>
              </a:spcBef>
            </a:pPr>
            <a:r>
              <a:rPr sz="5400" b="0" dirty="0">
                <a:solidFill>
                  <a:srgbClr val="112169"/>
                </a:solidFill>
                <a:latin typeface="Calibri"/>
                <a:cs typeface="Calibri"/>
              </a:rPr>
              <a:t>E</a:t>
            </a:r>
            <a:endParaRPr sz="5400" dirty="0">
              <a:latin typeface="Calibri"/>
              <a:cs typeface="Calibri"/>
            </a:endParaRPr>
          </a:p>
        </p:txBody>
      </p:sp>
      <p:sp>
        <p:nvSpPr>
          <p:cNvPr id="12" name="object 12"/>
          <p:cNvSpPr txBox="1"/>
          <p:nvPr/>
        </p:nvSpPr>
        <p:spPr>
          <a:xfrm>
            <a:off x="6114034" y="1532002"/>
            <a:ext cx="3317240" cy="549275"/>
          </a:xfrm>
          <a:prstGeom prst="rect">
            <a:avLst/>
          </a:prstGeom>
        </p:spPr>
        <p:txBody>
          <a:bodyPr vert="horz" wrap="square" lIns="0" tIns="13335" rIns="0" bIns="0" rtlCol="0">
            <a:spAutoFit/>
          </a:bodyPr>
          <a:lstStyle/>
          <a:p>
            <a:pPr marL="12700">
              <a:spcBef>
                <a:spcPts val="105"/>
              </a:spcBef>
            </a:pPr>
            <a:r>
              <a:rPr sz="2000" b="1" spc="-10" dirty="0">
                <a:solidFill>
                  <a:srgbClr val="112169"/>
                </a:solidFill>
                <a:latin typeface="Calibri"/>
                <a:cs typeface="Calibri"/>
              </a:rPr>
              <a:t>Environmental</a:t>
            </a:r>
            <a:endParaRPr lang="en-SG" sz="2000" b="1" spc="-10" dirty="0">
              <a:solidFill>
                <a:srgbClr val="112169"/>
              </a:solidFill>
              <a:latin typeface="Calibri"/>
              <a:cs typeface="Calibri"/>
            </a:endParaRPr>
          </a:p>
          <a:p>
            <a:pPr marL="12700">
              <a:spcBef>
                <a:spcPts val="35"/>
              </a:spcBef>
            </a:pPr>
            <a:r>
              <a:rPr lang="en-US" sz="1400" spc="-5" dirty="0">
                <a:solidFill>
                  <a:srgbClr val="5F5F61"/>
                </a:solidFill>
                <a:latin typeface="Calibri"/>
                <a:cs typeface="Calibri"/>
              </a:rPr>
              <a:t>Climate change, e</a:t>
            </a:r>
            <a:r>
              <a:rPr lang="en-US" sz="1400" spc="-10" dirty="0">
                <a:solidFill>
                  <a:srgbClr val="5F5F61"/>
                </a:solidFill>
                <a:latin typeface="Calibri"/>
                <a:cs typeface="Calibri"/>
              </a:rPr>
              <a:t>ffluents </a:t>
            </a:r>
            <a:r>
              <a:rPr lang="en-US" sz="1400" spc="-5" dirty="0">
                <a:solidFill>
                  <a:srgbClr val="5F5F61"/>
                </a:solidFill>
                <a:latin typeface="Calibri"/>
                <a:cs typeface="Calibri"/>
              </a:rPr>
              <a:t>and waste,</a:t>
            </a:r>
            <a:r>
              <a:rPr lang="en-US" sz="1400" spc="5" dirty="0">
                <a:solidFill>
                  <a:srgbClr val="5F5F61"/>
                </a:solidFill>
                <a:latin typeface="Calibri"/>
                <a:cs typeface="Calibri"/>
              </a:rPr>
              <a:t> </a:t>
            </a:r>
            <a:r>
              <a:rPr lang="en-US" sz="1400" spc="-5" dirty="0">
                <a:solidFill>
                  <a:srgbClr val="5F5F61"/>
                </a:solidFill>
                <a:latin typeface="Calibri"/>
                <a:cs typeface="Calibri"/>
              </a:rPr>
              <a:t>clean</a:t>
            </a:r>
            <a:endParaRPr lang="en-US" sz="1400" dirty="0">
              <a:latin typeface="Calibri"/>
              <a:cs typeface="Calibri"/>
            </a:endParaRPr>
          </a:p>
        </p:txBody>
      </p:sp>
      <p:sp>
        <p:nvSpPr>
          <p:cNvPr id="13" name="object 13"/>
          <p:cNvSpPr txBox="1"/>
          <p:nvPr/>
        </p:nvSpPr>
        <p:spPr>
          <a:xfrm>
            <a:off x="6114034" y="2054732"/>
            <a:ext cx="3475990" cy="444352"/>
          </a:xfrm>
          <a:prstGeom prst="rect">
            <a:avLst/>
          </a:prstGeom>
        </p:spPr>
        <p:txBody>
          <a:bodyPr vert="horz" wrap="square" lIns="0" tIns="13335" rIns="0" bIns="0" rtlCol="0">
            <a:spAutoFit/>
          </a:bodyPr>
          <a:lstStyle/>
          <a:p>
            <a:pPr marL="12700">
              <a:spcBef>
                <a:spcPts val="105"/>
              </a:spcBef>
            </a:pPr>
            <a:r>
              <a:rPr sz="1400" spc="-20" dirty="0">
                <a:solidFill>
                  <a:srgbClr val="5F5F61"/>
                </a:solidFill>
                <a:latin typeface="Calibri"/>
                <a:cs typeface="Calibri"/>
              </a:rPr>
              <a:t>energy, </a:t>
            </a:r>
            <a:r>
              <a:rPr lang="en-US" sz="1400" spc="-10" dirty="0">
                <a:solidFill>
                  <a:srgbClr val="5F5F61"/>
                </a:solidFill>
                <a:cs typeface="Calibri"/>
              </a:rPr>
              <a:t>energy </a:t>
            </a:r>
            <a:r>
              <a:rPr lang="en-US" sz="1400" spc="-5" dirty="0">
                <a:solidFill>
                  <a:srgbClr val="5F5F61"/>
                </a:solidFill>
                <a:cs typeface="Calibri"/>
              </a:rPr>
              <a:t>consumption, </a:t>
            </a:r>
            <a:r>
              <a:rPr lang="en-US" sz="1400" dirty="0">
                <a:solidFill>
                  <a:srgbClr val="5F5F61"/>
                </a:solidFill>
                <a:cs typeface="Calibri"/>
              </a:rPr>
              <a:t>carbon</a:t>
            </a:r>
            <a:r>
              <a:rPr lang="en-US" sz="1400" spc="50" dirty="0">
                <a:solidFill>
                  <a:srgbClr val="5F5F61"/>
                </a:solidFill>
                <a:cs typeface="Calibri"/>
              </a:rPr>
              <a:t> </a:t>
            </a:r>
            <a:r>
              <a:rPr lang="en-US" sz="1400" spc="-5" dirty="0">
                <a:solidFill>
                  <a:srgbClr val="5F5F61"/>
                </a:solidFill>
                <a:cs typeface="Calibri"/>
              </a:rPr>
              <a:t>emissions,</a:t>
            </a:r>
            <a:endParaRPr lang="en-US" sz="1400" dirty="0">
              <a:cs typeface="Calibri"/>
            </a:endParaRPr>
          </a:p>
          <a:p>
            <a:pPr marL="12700"/>
            <a:r>
              <a:rPr lang="en-US" sz="1400" spc="-5" dirty="0">
                <a:solidFill>
                  <a:srgbClr val="5F5F61"/>
                </a:solidFill>
                <a:cs typeface="Calibri"/>
              </a:rPr>
              <a:t>biodiversity degradation,</a:t>
            </a:r>
            <a:r>
              <a:rPr lang="en-US" sz="1400" spc="5" dirty="0">
                <a:solidFill>
                  <a:srgbClr val="5F5F61"/>
                </a:solidFill>
                <a:cs typeface="Calibri"/>
              </a:rPr>
              <a:t> </a:t>
            </a:r>
            <a:r>
              <a:rPr lang="en-US" sz="1400" spc="-20" dirty="0">
                <a:solidFill>
                  <a:srgbClr val="5F5F61"/>
                </a:solidFill>
                <a:cs typeface="Calibri"/>
              </a:rPr>
              <a:t>water, etc.</a:t>
            </a:r>
            <a:endParaRPr lang="en-US" sz="1400" dirty="0">
              <a:cs typeface="Calibri"/>
            </a:endParaRPr>
          </a:p>
        </p:txBody>
      </p:sp>
      <p:sp>
        <p:nvSpPr>
          <p:cNvPr id="14" name="object 14"/>
          <p:cNvSpPr txBox="1"/>
          <p:nvPr/>
        </p:nvSpPr>
        <p:spPr>
          <a:xfrm>
            <a:off x="2116327" y="3289553"/>
            <a:ext cx="2012314" cy="452120"/>
          </a:xfrm>
          <a:prstGeom prst="rect">
            <a:avLst/>
          </a:prstGeom>
        </p:spPr>
        <p:txBody>
          <a:bodyPr vert="horz" wrap="square" lIns="0" tIns="12065" rIns="0" bIns="0" rtlCol="0">
            <a:spAutoFit/>
          </a:bodyPr>
          <a:lstStyle/>
          <a:p>
            <a:pPr marL="12700">
              <a:spcBef>
                <a:spcPts val="95"/>
              </a:spcBef>
            </a:pPr>
            <a:r>
              <a:rPr sz="2800" b="1" spc="-10" dirty="0">
                <a:solidFill>
                  <a:srgbClr val="112169"/>
                </a:solidFill>
                <a:latin typeface="Calibri"/>
                <a:cs typeface="Calibri"/>
              </a:rPr>
              <a:t>Sustainability</a:t>
            </a:r>
            <a:endParaRPr sz="2800" dirty="0">
              <a:latin typeface="Calibri"/>
              <a:cs typeface="Calibri"/>
            </a:endParaRPr>
          </a:p>
        </p:txBody>
      </p:sp>
      <p:sp>
        <p:nvSpPr>
          <p:cNvPr id="15" name="object 15"/>
          <p:cNvSpPr/>
          <p:nvPr/>
        </p:nvSpPr>
        <p:spPr>
          <a:xfrm>
            <a:off x="5875021" y="3468623"/>
            <a:ext cx="1098803" cy="123444"/>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5917184" y="3510279"/>
            <a:ext cx="1014094" cy="0"/>
          </a:xfrm>
          <a:custGeom>
            <a:avLst/>
            <a:gdLst/>
            <a:ahLst/>
            <a:cxnLst/>
            <a:rect l="l" t="t" r="r" b="b"/>
            <a:pathLst>
              <a:path w="1014095">
                <a:moveTo>
                  <a:pt x="0" y="0"/>
                </a:moveTo>
                <a:lnTo>
                  <a:pt x="1014094" y="0"/>
                </a:lnTo>
              </a:path>
            </a:pathLst>
          </a:custGeom>
          <a:ln w="38100">
            <a:solidFill>
              <a:srgbClr val="5F5F61"/>
            </a:solidFill>
            <a:prstDash val="lgDash"/>
          </a:ln>
        </p:spPr>
        <p:txBody>
          <a:bodyPr wrap="square" lIns="0" tIns="0" rIns="0" bIns="0" rtlCol="0"/>
          <a:lstStyle/>
          <a:p>
            <a:endParaRPr dirty="0"/>
          </a:p>
        </p:txBody>
      </p:sp>
      <p:sp>
        <p:nvSpPr>
          <p:cNvPr id="17" name="object 17"/>
          <p:cNvSpPr/>
          <p:nvPr/>
        </p:nvSpPr>
        <p:spPr>
          <a:xfrm>
            <a:off x="6565391" y="3048000"/>
            <a:ext cx="4085844" cy="1266444"/>
          </a:xfrm>
          <a:prstGeom prst="rect">
            <a:avLst/>
          </a:prstGeom>
          <a:blipFill>
            <a:blip r:embed="rId9" cstate="print"/>
            <a:stretch>
              <a:fillRect/>
            </a:stretch>
          </a:blipFill>
        </p:spPr>
        <p:txBody>
          <a:bodyPr wrap="square" lIns="0" tIns="0" rIns="0" bIns="0" rtlCol="0"/>
          <a:lstStyle/>
          <a:p>
            <a:endParaRPr dirty="0"/>
          </a:p>
        </p:txBody>
      </p:sp>
      <p:sp>
        <p:nvSpPr>
          <p:cNvPr id="18" name="object 18"/>
          <p:cNvSpPr/>
          <p:nvPr/>
        </p:nvSpPr>
        <p:spPr>
          <a:xfrm>
            <a:off x="6619241" y="3063876"/>
            <a:ext cx="3978275" cy="1160145"/>
          </a:xfrm>
          <a:custGeom>
            <a:avLst/>
            <a:gdLst/>
            <a:ahLst/>
            <a:cxnLst/>
            <a:rect l="l" t="t" r="r" b="b"/>
            <a:pathLst>
              <a:path w="3978275" h="1160145">
                <a:moveTo>
                  <a:pt x="3784727" y="0"/>
                </a:moveTo>
                <a:lnTo>
                  <a:pt x="0" y="0"/>
                </a:lnTo>
                <a:lnTo>
                  <a:pt x="0" y="1159764"/>
                </a:lnTo>
                <a:lnTo>
                  <a:pt x="3978020" y="1159764"/>
                </a:lnTo>
                <a:lnTo>
                  <a:pt x="3978020" y="193294"/>
                </a:lnTo>
                <a:lnTo>
                  <a:pt x="3972912" y="148956"/>
                </a:lnTo>
                <a:lnTo>
                  <a:pt x="3958361" y="108264"/>
                </a:lnTo>
                <a:lnTo>
                  <a:pt x="3935533" y="72375"/>
                </a:lnTo>
                <a:lnTo>
                  <a:pt x="3905591" y="42447"/>
                </a:lnTo>
                <a:lnTo>
                  <a:pt x="3869700" y="19637"/>
                </a:lnTo>
                <a:lnTo>
                  <a:pt x="3829024" y="5102"/>
                </a:lnTo>
                <a:lnTo>
                  <a:pt x="3784727" y="0"/>
                </a:lnTo>
                <a:close/>
              </a:path>
            </a:pathLst>
          </a:custGeom>
          <a:solidFill>
            <a:srgbClr val="F1F1F1"/>
          </a:solidFill>
        </p:spPr>
        <p:txBody>
          <a:bodyPr wrap="square" lIns="0" tIns="0" rIns="0" bIns="0" rtlCol="0"/>
          <a:lstStyle/>
          <a:p>
            <a:endParaRPr dirty="0"/>
          </a:p>
        </p:txBody>
      </p:sp>
      <p:sp>
        <p:nvSpPr>
          <p:cNvPr id="19" name="object 19"/>
          <p:cNvSpPr txBox="1"/>
          <p:nvPr/>
        </p:nvSpPr>
        <p:spPr>
          <a:xfrm>
            <a:off x="6776973" y="3083180"/>
            <a:ext cx="3188970" cy="321242"/>
          </a:xfrm>
          <a:prstGeom prst="rect">
            <a:avLst/>
          </a:prstGeom>
        </p:spPr>
        <p:txBody>
          <a:bodyPr vert="horz" wrap="square" lIns="0" tIns="13335" rIns="0" bIns="0" rtlCol="0">
            <a:spAutoFit/>
          </a:bodyPr>
          <a:lstStyle/>
          <a:p>
            <a:pPr marL="12700">
              <a:spcBef>
                <a:spcPts val="105"/>
              </a:spcBef>
            </a:pPr>
            <a:r>
              <a:rPr sz="2000" b="1" dirty="0">
                <a:solidFill>
                  <a:srgbClr val="112169"/>
                </a:solidFill>
                <a:latin typeface="Calibri"/>
                <a:cs typeface="Calibri"/>
              </a:rPr>
              <a:t>Social</a:t>
            </a:r>
            <a:endParaRPr sz="2000" dirty="0">
              <a:latin typeface="Calibri"/>
              <a:cs typeface="Calibri"/>
            </a:endParaRPr>
          </a:p>
        </p:txBody>
      </p:sp>
      <p:sp>
        <p:nvSpPr>
          <p:cNvPr id="21" name="object 21"/>
          <p:cNvSpPr/>
          <p:nvPr/>
        </p:nvSpPr>
        <p:spPr>
          <a:xfrm>
            <a:off x="4995672" y="3031236"/>
            <a:ext cx="1138427" cy="957071"/>
          </a:xfrm>
          <a:prstGeom prst="rect">
            <a:avLst/>
          </a:prstGeom>
          <a:blipFill>
            <a:blip r:embed="rId10" cstate="print"/>
            <a:stretch>
              <a:fillRect/>
            </a:stretch>
          </a:blipFill>
        </p:spPr>
        <p:txBody>
          <a:bodyPr wrap="square" lIns="0" tIns="0" rIns="0" bIns="0" rtlCol="0"/>
          <a:lstStyle/>
          <a:p>
            <a:endParaRPr dirty="0"/>
          </a:p>
        </p:txBody>
      </p:sp>
      <p:sp>
        <p:nvSpPr>
          <p:cNvPr id="22" name="object 22"/>
          <p:cNvSpPr/>
          <p:nvPr/>
        </p:nvSpPr>
        <p:spPr>
          <a:xfrm>
            <a:off x="5068315" y="3065527"/>
            <a:ext cx="993140" cy="812165"/>
          </a:xfrm>
          <a:custGeom>
            <a:avLst/>
            <a:gdLst/>
            <a:ahLst/>
            <a:cxnLst/>
            <a:rect l="l" t="t" r="r" b="b"/>
            <a:pathLst>
              <a:path w="993139" h="812164">
                <a:moveTo>
                  <a:pt x="496570" y="0"/>
                </a:moveTo>
                <a:lnTo>
                  <a:pt x="442450" y="2381"/>
                </a:lnTo>
                <a:lnTo>
                  <a:pt x="390022" y="9362"/>
                </a:lnTo>
                <a:lnTo>
                  <a:pt x="339587" y="20694"/>
                </a:lnTo>
                <a:lnTo>
                  <a:pt x="291449" y="36131"/>
                </a:lnTo>
                <a:lnTo>
                  <a:pt x="245909" y="55423"/>
                </a:lnTo>
                <a:lnTo>
                  <a:pt x="203271" y="78325"/>
                </a:lnTo>
                <a:lnTo>
                  <a:pt x="163836" y="104588"/>
                </a:lnTo>
                <a:lnTo>
                  <a:pt x="127908" y="133966"/>
                </a:lnTo>
                <a:lnTo>
                  <a:pt x="95788" y="166210"/>
                </a:lnTo>
                <a:lnTo>
                  <a:pt x="67780" y="201073"/>
                </a:lnTo>
                <a:lnTo>
                  <a:pt x="44186" y="238309"/>
                </a:lnTo>
                <a:lnTo>
                  <a:pt x="25308" y="277668"/>
                </a:lnTo>
                <a:lnTo>
                  <a:pt x="11449" y="318905"/>
                </a:lnTo>
                <a:lnTo>
                  <a:pt x="2912" y="361771"/>
                </a:lnTo>
                <a:lnTo>
                  <a:pt x="0" y="406019"/>
                </a:lnTo>
                <a:lnTo>
                  <a:pt x="2912" y="450243"/>
                </a:lnTo>
                <a:lnTo>
                  <a:pt x="11449" y="493088"/>
                </a:lnTo>
                <a:lnTo>
                  <a:pt x="25308" y="534307"/>
                </a:lnTo>
                <a:lnTo>
                  <a:pt x="44186" y="573651"/>
                </a:lnTo>
                <a:lnTo>
                  <a:pt x="67780" y="610874"/>
                </a:lnTo>
                <a:lnTo>
                  <a:pt x="95788" y="645727"/>
                </a:lnTo>
                <a:lnTo>
                  <a:pt x="127908" y="677963"/>
                </a:lnTo>
                <a:lnTo>
                  <a:pt x="163836" y="707335"/>
                </a:lnTo>
                <a:lnTo>
                  <a:pt x="203271" y="733593"/>
                </a:lnTo>
                <a:lnTo>
                  <a:pt x="245909" y="756491"/>
                </a:lnTo>
                <a:lnTo>
                  <a:pt x="291449" y="775782"/>
                </a:lnTo>
                <a:lnTo>
                  <a:pt x="339587" y="791217"/>
                </a:lnTo>
                <a:lnTo>
                  <a:pt x="390022" y="802548"/>
                </a:lnTo>
                <a:lnTo>
                  <a:pt x="442450" y="809529"/>
                </a:lnTo>
                <a:lnTo>
                  <a:pt x="496570" y="811911"/>
                </a:lnTo>
                <a:lnTo>
                  <a:pt x="550665" y="809529"/>
                </a:lnTo>
                <a:lnTo>
                  <a:pt x="603073" y="802548"/>
                </a:lnTo>
                <a:lnTo>
                  <a:pt x="653490" y="791217"/>
                </a:lnTo>
                <a:lnTo>
                  <a:pt x="701613" y="775782"/>
                </a:lnTo>
                <a:lnTo>
                  <a:pt x="747141" y="756491"/>
                </a:lnTo>
                <a:lnTo>
                  <a:pt x="789769" y="733593"/>
                </a:lnTo>
                <a:lnTo>
                  <a:pt x="829195" y="707335"/>
                </a:lnTo>
                <a:lnTo>
                  <a:pt x="865117" y="677963"/>
                </a:lnTo>
                <a:lnTo>
                  <a:pt x="897232" y="645727"/>
                </a:lnTo>
                <a:lnTo>
                  <a:pt x="925237" y="610874"/>
                </a:lnTo>
                <a:lnTo>
                  <a:pt x="948829" y="573651"/>
                </a:lnTo>
                <a:lnTo>
                  <a:pt x="967705" y="534307"/>
                </a:lnTo>
                <a:lnTo>
                  <a:pt x="981563" y="493088"/>
                </a:lnTo>
                <a:lnTo>
                  <a:pt x="990100" y="450243"/>
                </a:lnTo>
                <a:lnTo>
                  <a:pt x="993013" y="406019"/>
                </a:lnTo>
                <a:lnTo>
                  <a:pt x="990100" y="361771"/>
                </a:lnTo>
                <a:lnTo>
                  <a:pt x="981563" y="318905"/>
                </a:lnTo>
                <a:lnTo>
                  <a:pt x="967705" y="277668"/>
                </a:lnTo>
                <a:lnTo>
                  <a:pt x="948829" y="238309"/>
                </a:lnTo>
                <a:lnTo>
                  <a:pt x="925237" y="201073"/>
                </a:lnTo>
                <a:lnTo>
                  <a:pt x="897232" y="166210"/>
                </a:lnTo>
                <a:lnTo>
                  <a:pt x="865117" y="133966"/>
                </a:lnTo>
                <a:lnTo>
                  <a:pt x="829195" y="104588"/>
                </a:lnTo>
                <a:lnTo>
                  <a:pt x="789769" y="78325"/>
                </a:lnTo>
                <a:lnTo>
                  <a:pt x="747141" y="55423"/>
                </a:lnTo>
                <a:lnTo>
                  <a:pt x="701613" y="36131"/>
                </a:lnTo>
                <a:lnTo>
                  <a:pt x="653490" y="20694"/>
                </a:lnTo>
                <a:lnTo>
                  <a:pt x="603073" y="9362"/>
                </a:lnTo>
                <a:lnTo>
                  <a:pt x="550665" y="2381"/>
                </a:lnTo>
                <a:lnTo>
                  <a:pt x="496570" y="0"/>
                </a:lnTo>
                <a:close/>
              </a:path>
            </a:pathLst>
          </a:custGeom>
          <a:solidFill>
            <a:srgbClr val="BAD93C"/>
          </a:solidFill>
        </p:spPr>
        <p:txBody>
          <a:bodyPr wrap="square" lIns="0" tIns="0" rIns="0" bIns="0" rtlCol="0"/>
          <a:lstStyle/>
          <a:p>
            <a:endParaRPr dirty="0"/>
          </a:p>
        </p:txBody>
      </p:sp>
      <p:sp>
        <p:nvSpPr>
          <p:cNvPr id="23" name="object 23"/>
          <p:cNvSpPr/>
          <p:nvPr/>
        </p:nvSpPr>
        <p:spPr>
          <a:xfrm>
            <a:off x="5068315" y="3065527"/>
            <a:ext cx="993140" cy="812165"/>
          </a:xfrm>
          <a:custGeom>
            <a:avLst/>
            <a:gdLst/>
            <a:ahLst/>
            <a:cxnLst/>
            <a:rect l="l" t="t" r="r" b="b"/>
            <a:pathLst>
              <a:path w="993139" h="812164">
                <a:moveTo>
                  <a:pt x="0" y="406019"/>
                </a:moveTo>
                <a:lnTo>
                  <a:pt x="2912" y="361771"/>
                </a:lnTo>
                <a:lnTo>
                  <a:pt x="11449" y="318905"/>
                </a:lnTo>
                <a:lnTo>
                  <a:pt x="25308" y="277668"/>
                </a:lnTo>
                <a:lnTo>
                  <a:pt x="44186" y="238309"/>
                </a:lnTo>
                <a:lnTo>
                  <a:pt x="67780" y="201073"/>
                </a:lnTo>
                <a:lnTo>
                  <a:pt x="95788" y="166210"/>
                </a:lnTo>
                <a:lnTo>
                  <a:pt x="127908" y="133966"/>
                </a:lnTo>
                <a:lnTo>
                  <a:pt x="163836" y="104588"/>
                </a:lnTo>
                <a:lnTo>
                  <a:pt x="203271" y="78325"/>
                </a:lnTo>
                <a:lnTo>
                  <a:pt x="245909" y="55423"/>
                </a:lnTo>
                <a:lnTo>
                  <a:pt x="291449" y="36131"/>
                </a:lnTo>
                <a:lnTo>
                  <a:pt x="339587" y="20694"/>
                </a:lnTo>
                <a:lnTo>
                  <a:pt x="390022" y="9362"/>
                </a:lnTo>
                <a:lnTo>
                  <a:pt x="442450" y="2381"/>
                </a:lnTo>
                <a:lnTo>
                  <a:pt x="496570" y="0"/>
                </a:lnTo>
                <a:lnTo>
                  <a:pt x="550665" y="2381"/>
                </a:lnTo>
                <a:lnTo>
                  <a:pt x="603073" y="9362"/>
                </a:lnTo>
                <a:lnTo>
                  <a:pt x="653490" y="20694"/>
                </a:lnTo>
                <a:lnTo>
                  <a:pt x="701613" y="36131"/>
                </a:lnTo>
                <a:lnTo>
                  <a:pt x="747140" y="55423"/>
                </a:lnTo>
                <a:lnTo>
                  <a:pt x="789769" y="78325"/>
                </a:lnTo>
                <a:lnTo>
                  <a:pt x="829195" y="104588"/>
                </a:lnTo>
                <a:lnTo>
                  <a:pt x="865117" y="133966"/>
                </a:lnTo>
                <a:lnTo>
                  <a:pt x="897232" y="166210"/>
                </a:lnTo>
                <a:lnTo>
                  <a:pt x="925237" y="201073"/>
                </a:lnTo>
                <a:lnTo>
                  <a:pt x="948829" y="238309"/>
                </a:lnTo>
                <a:lnTo>
                  <a:pt x="967705" y="277668"/>
                </a:lnTo>
                <a:lnTo>
                  <a:pt x="981563" y="318905"/>
                </a:lnTo>
                <a:lnTo>
                  <a:pt x="990100" y="361771"/>
                </a:lnTo>
                <a:lnTo>
                  <a:pt x="993013" y="406019"/>
                </a:lnTo>
                <a:lnTo>
                  <a:pt x="990100" y="450243"/>
                </a:lnTo>
                <a:lnTo>
                  <a:pt x="981563" y="493088"/>
                </a:lnTo>
                <a:lnTo>
                  <a:pt x="967705" y="534307"/>
                </a:lnTo>
                <a:lnTo>
                  <a:pt x="948829" y="573651"/>
                </a:lnTo>
                <a:lnTo>
                  <a:pt x="925237" y="610874"/>
                </a:lnTo>
                <a:lnTo>
                  <a:pt x="897232" y="645727"/>
                </a:lnTo>
                <a:lnTo>
                  <a:pt x="865117" y="677963"/>
                </a:lnTo>
                <a:lnTo>
                  <a:pt x="829195" y="707335"/>
                </a:lnTo>
                <a:lnTo>
                  <a:pt x="789769" y="733593"/>
                </a:lnTo>
                <a:lnTo>
                  <a:pt x="747141" y="756491"/>
                </a:lnTo>
                <a:lnTo>
                  <a:pt x="701613" y="775782"/>
                </a:lnTo>
                <a:lnTo>
                  <a:pt x="653490" y="791217"/>
                </a:lnTo>
                <a:lnTo>
                  <a:pt x="603073" y="802548"/>
                </a:lnTo>
                <a:lnTo>
                  <a:pt x="550665" y="809529"/>
                </a:lnTo>
                <a:lnTo>
                  <a:pt x="496570" y="811911"/>
                </a:lnTo>
                <a:lnTo>
                  <a:pt x="442450" y="809529"/>
                </a:lnTo>
                <a:lnTo>
                  <a:pt x="390022" y="802548"/>
                </a:lnTo>
                <a:lnTo>
                  <a:pt x="339587" y="791217"/>
                </a:lnTo>
                <a:lnTo>
                  <a:pt x="291449" y="775782"/>
                </a:lnTo>
                <a:lnTo>
                  <a:pt x="245909" y="756491"/>
                </a:lnTo>
                <a:lnTo>
                  <a:pt x="203271" y="733593"/>
                </a:lnTo>
                <a:lnTo>
                  <a:pt x="163836" y="707335"/>
                </a:lnTo>
                <a:lnTo>
                  <a:pt x="127908" y="677963"/>
                </a:lnTo>
                <a:lnTo>
                  <a:pt x="95788" y="645727"/>
                </a:lnTo>
                <a:lnTo>
                  <a:pt x="67780" y="610874"/>
                </a:lnTo>
                <a:lnTo>
                  <a:pt x="44186" y="573651"/>
                </a:lnTo>
                <a:lnTo>
                  <a:pt x="25308" y="534307"/>
                </a:lnTo>
                <a:lnTo>
                  <a:pt x="11449" y="493088"/>
                </a:lnTo>
                <a:lnTo>
                  <a:pt x="2912" y="450243"/>
                </a:lnTo>
                <a:lnTo>
                  <a:pt x="0" y="406019"/>
                </a:lnTo>
                <a:close/>
              </a:path>
            </a:pathLst>
          </a:custGeom>
          <a:ln w="38100">
            <a:solidFill>
              <a:srgbClr val="FFFFFF"/>
            </a:solidFill>
          </a:ln>
        </p:spPr>
        <p:txBody>
          <a:bodyPr wrap="square" lIns="0" tIns="0" rIns="0" bIns="0" rtlCol="0"/>
          <a:lstStyle/>
          <a:p>
            <a:endParaRPr dirty="0"/>
          </a:p>
        </p:txBody>
      </p:sp>
      <p:sp>
        <p:nvSpPr>
          <p:cNvPr id="24" name="object 24"/>
          <p:cNvSpPr txBox="1"/>
          <p:nvPr/>
        </p:nvSpPr>
        <p:spPr>
          <a:xfrm>
            <a:off x="5395341" y="3049270"/>
            <a:ext cx="340995" cy="848360"/>
          </a:xfrm>
          <a:prstGeom prst="rect">
            <a:avLst/>
          </a:prstGeom>
        </p:spPr>
        <p:txBody>
          <a:bodyPr vert="horz" wrap="square" lIns="0" tIns="12700" rIns="0" bIns="0" rtlCol="0">
            <a:spAutoFit/>
          </a:bodyPr>
          <a:lstStyle/>
          <a:p>
            <a:pPr marL="12700">
              <a:spcBef>
                <a:spcPts val="100"/>
              </a:spcBef>
            </a:pPr>
            <a:r>
              <a:rPr sz="5400" dirty="0">
                <a:solidFill>
                  <a:srgbClr val="112169"/>
                </a:solidFill>
                <a:latin typeface="Calibri"/>
                <a:cs typeface="Calibri"/>
              </a:rPr>
              <a:t>S</a:t>
            </a:r>
            <a:endParaRPr sz="5400" dirty="0">
              <a:latin typeface="Calibri"/>
              <a:cs typeface="Calibri"/>
            </a:endParaRPr>
          </a:p>
        </p:txBody>
      </p:sp>
      <p:sp>
        <p:nvSpPr>
          <p:cNvPr id="25" name="object 25"/>
          <p:cNvSpPr/>
          <p:nvPr/>
        </p:nvSpPr>
        <p:spPr>
          <a:xfrm>
            <a:off x="5099303" y="5207508"/>
            <a:ext cx="1068324" cy="123444"/>
          </a:xfrm>
          <a:prstGeom prst="rect">
            <a:avLst/>
          </a:prstGeom>
          <a:blipFill>
            <a:blip r:embed="rId11" cstate="print"/>
            <a:stretch>
              <a:fillRect/>
            </a:stretch>
          </a:blipFill>
        </p:spPr>
        <p:txBody>
          <a:bodyPr wrap="square" lIns="0" tIns="0" rIns="0" bIns="0" rtlCol="0"/>
          <a:lstStyle/>
          <a:p>
            <a:endParaRPr dirty="0"/>
          </a:p>
        </p:txBody>
      </p:sp>
      <p:sp>
        <p:nvSpPr>
          <p:cNvPr id="26" name="object 26"/>
          <p:cNvSpPr/>
          <p:nvPr/>
        </p:nvSpPr>
        <p:spPr>
          <a:xfrm>
            <a:off x="5142610" y="5249036"/>
            <a:ext cx="982344" cy="0"/>
          </a:xfrm>
          <a:custGeom>
            <a:avLst/>
            <a:gdLst/>
            <a:ahLst/>
            <a:cxnLst/>
            <a:rect l="l" t="t" r="r" b="b"/>
            <a:pathLst>
              <a:path w="982345">
                <a:moveTo>
                  <a:pt x="0" y="0"/>
                </a:moveTo>
                <a:lnTo>
                  <a:pt x="982344" y="0"/>
                </a:lnTo>
              </a:path>
            </a:pathLst>
          </a:custGeom>
          <a:ln w="38100">
            <a:solidFill>
              <a:srgbClr val="5F5F61"/>
            </a:solidFill>
            <a:prstDash val="lgDash"/>
          </a:ln>
        </p:spPr>
        <p:txBody>
          <a:bodyPr wrap="square" lIns="0" tIns="0" rIns="0" bIns="0" rtlCol="0"/>
          <a:lstStyle/>
          <a:p>
            <a:endParaRPr dirty="0"/>
          </a:p>
        </p:txBody>
      </p:sp>
      <p:sp>
        <p:nvSpPr>
          <p:cNvPr id="27" name="object 27"/>
          <p:cNvSpPr/>
          <p:nvPr/>
        </p:nvSpPr>
        <p:spPr>
          <a:xfrm>
            <a:off x="5769865" y="4800600"/>
            <a:ext cx="4624033" cy="1283208"/>
          </a:xfrm>
          <a:prstGeom prst="rect">
            <a:avLst/>
          </a:prstGeom>
          <a:blipFill>
            <a:blip r:embed="rId12" cstate="print"/>
            <a:stretch>
              <a:fillRect/>
            </a:stretch>
          </a:blipFill>
        </p:spPr>
        <p:txBody>
          <a:bodyPr wrap="square" lIns="0" tIns="0" rIns="0" bIns="0" rtlCol="0"/>
          <a:lstStyle/>
          <a:p>
            <a:endParaRPr dirty="0"/>
          </a:p>
        </p:txBody>
      </p:sp>
      <p:sp>
        <p:nvSpPr>
          <p:cNvPr id="28" name="object 28"/>
          <p:cNvSpPr/>
          <p:nvPr/>
        </p:nvSpPr>
        <p:spPr>
          <a:xfrm>
            <a:off x="5822697" y="4816602"/>
            <a:ext cx="4571201" cy="1176020"/>
          </a:xfrm>
          <a:custGeom>
            <a:avLst/>
            <a:gdLst/>
            <a:ahLst/>
            <a:cxnLst/>
            <a:rect l="l" t="t" r="r" b="b"/>
            <a:pathLst>
              <a:path w="3853815" h="1176020">
                <a:moveTo>
                  <a:pt x="3657600" y="0"/>
                </a:moveTo>
                <a:lnTo>
                  <a:pt x="0" y="0"/>
                </a:lnTo>
                <a:lnTo>
                  <a:pt x="0" y="1176007"/>
                </a:lnTo>
                <a:lnTo>
                  <a:pt x="3853687" y="1176007"/>
                </a:lnTo>
                <a:lnTo>
                  <a:pt x="3853687" y="195961"/>
                </a:lnTo>
                <a:lnTo>
                  <a:pt x="3848510" y="151035"/>
                </a:lnTo>
                <a:lnTo>
                  <a:pt x="3833763" y="109792"/>
                </a:lnTo>
                <a:lnTo>
                  <a:pt x="3810620" y="73406"/>
                </a:lnTo>
                <a:lnTo>
                  <a:pt x="3780257" y="43057"/>
                </a:lnTo>
                <a:lnTo>
                  <a:pt x="3743849" y="19921"/>
                </a:lnTo>
                <a:lnTo>
                  <a:pt x="3702572" y="5176"/>
                </a:lnTo>
                <a:lnTo>
                  <a:pt x="3657600" y="0"/>
                </a:lnTo>
                <a:close/>
              </a:path>
            </a:pathLst>
          </a:custGeom>
          <a:solidFill>
            <a:srgbClr val="F1F1F1"/>
          </a:solidFill>
        </p:spPr>
        <p:txBody>
          <a:bodyPr wrap="square" lIns="0" tIns="0" rIns="0" bIns="0" rtlCol="0"/>
          <a:lstStyle/>
          <a:p>
            <a:endParaRPr dirty="0"/>
          </a:p>
        </p:txBody>
      </p:sp>
      <p:sp>
        <p:nvSpPr>
          <p:cNvPr id="29" name="object 29"/>
          <p:cNvSpPr txBox="1"/>
          <p:nvPr/>
        </p:nvSpPr>
        <p:spPr>
          <a:xfrm>
            <a:off x="6053455" y="4833874"/>
            <a:ext cx="3209925" cy="549275"/>
          </a:xfrm>
          <a:prstGeom prst="rect">
            <a:avLst/>
          </a:prstGeom>
        </p:spPr>
        <p:txBody>
          <a:bodyPr vert="horz" wrap="square" lIns="0" tIns="12700" rIns="0" bIns="0" rtlCol="0">
            <a:spAutoFit/>
          </a:bodyPr>
          <a:lstStyle/>
          <a:p>
            <a:pPr marL="12700">
              <a:spcBef>
                <a:spcPts val="100"/>
              </a:spcBef>
            </a:pPr>
            <a:r>
              <a:rPr sz="2000" b="1" spc="-10" dirty="0">
                <a:solidFill>
                  <a:srgbClr val="112169"/>
                </a:solidFill>
                <a:latin typeface="Calibri"/>
                <a:cs typeface="Calibri"/>
              </a:rPr>
              <a:t>Governance</a:t>
            </a:r>
            <a:endParaRPr sz="2000" dirty="0">
              <a:latin typeface="Calibri"/>
              <a:cs typeface="Calibri"/>
            </a:endParaRPr>
          </a:p>
          <a:p>
            <a:pPr marL="12700">
              <a:spcBef>
                <a:spcPts val="40"/>
              </a:spcBef>
            </a:pPr>
            <a:r>
              <a:rPr lang="en-SG" sz="1400" spc="-5" dirty="0">
                <a:solidFill>
                  <a:srgbClr val="5F5F61"/>
                </a:solidFill>
                <a:cs typeface="Calibri"/>
              </a:rPr>
              <a:t>Management structure, employee</a:t>
            </a:r>
            <a:r>
              <a:rPr lang="en-SG" sz="1400" spc="-10" dirty="0">
                <a:solidFill>
                  <a:srgbClr val="5F5F61"/>
                </a:solidFill>
                <a:cs typeface="Calibri"/>
              </a:rPr>
              <a:t> </a:t>
            </a:r>
            <a:r>
              <a:rPr lang="en-SG" sz="1400" spc="-5" dirty="0">
                <a:solidFill>
                  <a:srgbClr val="5F5F61"/>
                </a:solidFill>
                <a:cs typeface="Calibri"/>
              </a:rPr>
              <a:t>relations</a:t>
            </a:r>
            <a:r>
              <a:rPr sz="1400" spc="-5" dirty="0">
                <a:solidFill>
                  <a:srgbClr val="5F5F61"/>
                </a:solidFill>
                <a:latin typeface="Calibri"/>
                <a:cs typeface="Calibri"/>
              </a:rPr>
              <a:t>,</a:t>
            </a:r>
            <a:endParaRPr sz="1400" dirty="0">
              <a:latin typeface="Calibri"/>
              <a:cs typeface="Calibri"/>
            </a:endParaRPr>
          </a:p>
        </p:txBody>
      </p:sp>
      <p:sp>
        <p:nvSpPr>
          <p:cNvPr id="30" name="object 30"/>
          <p:cNvSpPr txBox="1"/>
          <p:nvPr/>
        </p:nvSpPr>
        <p:spPr>
          <a:xfrm>
            <a:off x="6053455" y="5356986"/>
            <a:ext cx="4116778" cy="228268"/>
          </a:xfrm>
          <a:prstGeom prst="rect">
            <a:avLst/>
          </a:prstGeom>
        </p:spPr>
        <p:txBody>
          <a:bodyPr vert="horz" wrap="square" lIns="0" tIns="12700" rIns="0" bIns="0" rtlCol="0">
            <a:spAutoFit/>
          </a:bodyPr>
          <a:lstStyle/>
          <a:p>
            <a:pPr marL="12700">
              <a:spcBef>
                <a:spcPts val="100"/>
              </a:spcBef>
            </a:pPr>
            <a:r>
              <a:rPr lang="en-SG" sz="1400" spc="-10" dirty="0">
                <a:solidFill>
                  <a:srgbClr val="5F5F61"/>
                </a:solidFill>
                <a:cs typeface="Calibri"/>
              </a:rPr>
              <a:t>executive</a:t>
            </a:r>
            <a:r>
              <a:rPr lang="en-SG" sz="1400" spc="-25" dirty="0">
                <a:solidFill>
                  <a:srgbClr val="5F5F61"/>
                </a:solidFill>
                <a:cs typeface="Calibri"/>
              </a:rPr>
              <a:t> </a:t>
            </a:r>
            <a:r>
              <a:rPr lang="en-SG" sz="1400" spc="-5" dirty="0">
                <a:solidFill>
                  <a:srgbClr val="5F5F61"/>
                </a:solidFill>
                <a:cs typeface="Calibri"/>
              </a:rPr>
              <a:t>compensation, Board diversity, ethical culture</a:t>
            </a:r>
            <a:endParaRPr lang="en-SG" sz="1400" dirty="0">
              <a:cs typeface="Calibri"/>
            </a:endParaRPr>
          </a:p>
        </p:txBody>
      </p:sp>
      <p:sp>
        <p:nvSpPr>
          <p:cNvPr id="31" name="object 31"/>
          <p:cNvSpPr/>
          <p:nvPr/>
        </p:nvSpPr>
        <p:spPr>
          <a:xfrm>
            <a:off x="4171189" y="4785360"/>
            <a:ext cx="1136903" cy="957071"/>
          </a:xfrm>
          <a:prstGeom prst="rect">
            <a:avLst/>
          </a:prstGeom>
          <a:blipFill>
            <a:blip r:embed="rId13" cstate="print"/>
            <a:stretch>
              <a:fillRect/>
            </a:stretch>
          </a:blipFill>
        </p:spPr>
        <p:txBody>
          <a:bodyPr wrap="square" lIns="0" tIns="0" rIns="0" bIns="0" rtlCol="0"/>
          <a:lstStyle/>
          <a:p>
            <a:endParaRPr dirty="0"/>
          </a:p>
        </p:txBody>
      </p:sp>
      <p:sp>
        <p:nvSpPr>
          <p:cNvPr id="32" name="object 32"/>
          <p:cNvSpPr/>
          <p:nvPr/>
        </p:nvSpPr>
        <p:spPr>
          <a:xfrm>
            <a:off x="4242816" y="4820285"/>
            <a:ext cx="993140" cy="812165"/>
          </a:xfrm>
          <a:custGeom>
            <a:avLst/>
            <a:gdLst/>
            <a:ahLst/>
            <a:cxnLst/>
            <a:rect l="l" t="t" r="r" b="b"/>
            <a:pathLst>
              <a:path w="993139" h="812164">
                <a:moveTo>
                  <a:pt x="496569" y="0"/>
                </a:moveTo>
                <a:lnTo>
                  <a:pt x="442450" y="2381"/>
                </a:lnTo>
                <a:lnTo>
                  <a:pt x="390022" y="9362"/>
                </a:lnTo>
                <a:lnTo>
                  <a:pt x="339587" y="20693"/>
                </a:lnTo>
                <a:lnTo>
                  <a:pt x="291449" y="36128"/>
                </a:lnTo>
                <a:lnTo>
                  <a:pt x="245909" y="55419"/>
                </a:lnTo>
                <a:lnTo>
                  <a:pt x="203271" y="78317"/>
                </a:lnTo>
                <a:lnTo>
                  <a:pt x="163836" y="104575"/>
                </a:lnTo>
                <a:lnTo>
                  <a:pt x="127908" y="133947"/>
                </a:lnTo>
                <a:lnTo>
                  <a:pt x="95788" y="166183"/>
                </a:lnTo>
                <a:lnTo>
                  <a:pt x="67780" y="201036"/>
                </a:lnTo>
                <a:lnTo>
                  <a:pt x="44186" y="238259"/>
                </a:lnTo>
                <a:lnTo>
                  <a:pt x="25308" y="277603"/>
                </a:lnTo>
                <a:lnTo>
                  <a:pt x="11449" y="318822"/>
                </a:lnTo>
                <a:lnTo>
                  <a:pt x="2912" y="361667"/>
                </a:lnTo>
                <a:lnTo>
                  <a:pt x="0" y="405891"/>
                </a:lnTo>
                <a:lnTo>
                  <a:pt x="2912" y="450116"/>
                </a:lnTo>
                <a:lnTo>
                  <a:pt x="11449" y="492963"/>
                </a:lnTo>
                <a:lnTo>
                  <a:pt x="25308" y="534185"/>
                </a:lnTo>
                <a:lnTo>
                  <a:pt x="44186" y="573533"/>
                </a:lnTo>
                <a:lnTo>
                  <a:pt x="67780" y="610760"/>
                </a:lnTo>
                <a:lnTo>
                  <a:pt x="95788" y="645618"/>
                </a:lnTo>
                <a:lnTo>
                  <a:pt x="127908" y="677859"/>
                </a:lnTo>
                <a:lnTo>
                  <a:pt x="163836" y="707236"/>
                </a:lnTo>
                <a:lnTo>
                  <a:pt x="203271" y="733499"/>
                </a:lnTo>
                <a:lnTo>
                  <a:pt x="245909" y="756402"/>
                </a:lnTo>
                <a:lnTo>
                  <a:pt x="291449" y="775697"/>
                </a:lnTo>
                <a:lnTo>
                  <a:pt x="339587" y="791135"/>
                </a:lnTo>
                <a:lnTo>
                  <a:pt x="390022" y="802469"/>
                </a:lnTo>
                <a:lnTo>
                  <a:pt x="442450" y="809452"/>
                </a:lnTo>
                <a:lnTo>
                  <a:pt x="496569" y="811834"/>
                </a:lnTo>
                <a:lnTo>
                  <a:pt x="550665" y="809452"/>
                </a:lnTo>
                <a:lnTo>
                  <a:pt x="603073" y="802469"/>
                </a:lnTo>
                <a:lnTo>
                  <a:pt x="653490" y="791135"/>
                </a:lnTo>
                <a:lnTo>
                  <a:pt x="701613" y="775697"/>
                </a:lnTo>
                <a:lnTo>
                  <a:pt x="747140" y="756402"/>
                </a:lnTo>
                <a:lnTo>
                  <a:pt x="789769" y="733499"/>
                </a:lnTo>
                <a:lnTo>
                  <a:pt x="829195" y="707236"/>
                </a:lnTo>
                <a:lnTo>
                  <a:pt x="865117" y="677859"/>
                </a:lnTo>
                <a:lnTo>
                  <a:pt x="897232" y="645618"/>
                </a:lnTo>
                <a:lnTo>
                  <a:pt x="925237" y="610760"/>
                </a:lnTo>
                <a:lnTo>
                  <a:pt x="948829" y="573533"/>
                </a:lnTo>
                <a:lnTo>
                  <a:pt x="967705" y="534185"/>
                </a:lnTo>
                <a:lnTo>
                  <a:pt x="981563" y="492963"/>
                </a:lnTo>
                <a:lnTo>
                  <a:pt x="990100" y="450116"/>
                </a:lnTo>
                <a:lnTo>
                  <a:pt x="993012" y="405891"/>
                </a:lnTo>
                <a:lnTo>
                  <a:pt x="990100" y="361667"/>
                </a:lnTo>
                <a:lnTo>
                  <a:pt x="981563" y="318822"/>
                </a:lnTo>
                <a:lnTo>
                  <a:pt x="967705" y="277603"/>
                </a:lnTo>
                <a:lnTo>
                  <a:pt x="948829" y="238259"/>
                </a:lnTo>
                <a:lnTo>
                  <a:pt x="925237" y="201036"/>
                </a:lnTo>
                <a:lnTo>
                  <a:pt x="897232" y="166183"/>
                </a:lnTo>
                <a:lnTo>
                  <a:pt x="865117" y="133947"/>
                </a:lnTo>
                <a:lnTo>
                  <a:pt x="829195" y="104575"/>
                </a:lnTo>
                <a:lnTo>
                  <a:pt x="789769" y="78317"/>
                </a:lnTo>
                <a:lnTo>
                  <a:pt x="747140" y="55419"/>
                </a:lnTo>
                <a:lnTo>
                  <a:pt x="701613" y="36128"/>
                </a:lnTo>
                <a:lnTo>
                  <a:pt x="653490" y="20693"/>
                </a:lnTo>
                <a:lnTo>
                  <a:pt x="603073" y="9362"/>
                </a:lnTo>
                <a:lnTo>
                  <a:pt x="550665" y="2381"/>
                </a:lnTo>
                <a:lnTo>
                  <a:pt x="496569" y="0"/>
                </a:lnTo>
                <a:close/>
              </a:path>
            </a:pathLst>
          </a:custGeom>
          <a:solidFill>
            <a:srgbClr val="6879AF"/>
          </a:solidFill>
        </p:spPr>
        <p:txBody>
          <a:bodyPr wrap="square" lIns="0" tIns="0" rIns="0" bIns="0" rtlCol="0"/>
          <a:lstStyle/>
          <a:p>
            <a:endParaRPr dirty="0"/>
          </a:p>
        </p:txBody>
      </p:sp>
      <p:sp>
        <p:nvSpPr>
          <p:cNvPr id="33" name="object 33"/>
          <p:cNvSpPr/>
          <p:nvPr/>
        </p:nvSpPr>
        <p:spPr>
          <a:xfrm>
            <a:off x="4242816" y="4820285"/>
            <a:ext cx="993140" cy="812165"/>
          </a:xfrm>
          <a:custGeom>
            <a:avLst/>
            <a:gdLst/>
            <a:ahLst/>
            <a:cxnLst/>
            <a:rect l="l" t="t" r="r" b="b"/>
            <a:pathLst>
              <a:path w="993139" h="812164">
                <a:moveTo>
                  <a:pt x="0" y="405891"/>
                </a:moveTo>
                <a:lnTo>
                  <a:pt x="2912" y="361667"/>
                </a:lnTo>
                <a:lnTo>
                  <a:pt x="11449" y="318822"/>
                </a:lnTo>
                <a:lnTo>
                  <a:pt x="25308" y="277603"/>
                </a:lnTo>
                <a:lnTo>
                  <a:pt x="44186" y="238259"/>
                </a:lnTo>
                <a:lnTo>
                  <a:pt x="67780" y="201036"/>
                </a:lnTo>
                <a:lnTo>
                  <a:pt x="95788" y="166183"/>
                </a:lnTo>
                <a:lnTo>
                  <a:pt x="127908" y="133947"/>
                </a:lnTo>
                <a:lnTo>
                  <a:pt x="163836" y="104575"/>
                </a:lnTo>
                <a:lnTo>
                  <a:pt x="203271" y="78317"/>
                </a:lnTo>
                <a:lnTo>
                  <a:pt x="245909" y="55419"/>
                </a:lnTo>
                <a:lnTo>
                  <a:pt x="291449" y="36128"/>
                </a:lnTo>
                <a:lnTo>
                  <a:pt x="339587" y="20693"/>
                </a:lnTo>
                <a:lnTo>
                  <a:pt x="390022" y="9362"/>
                </a:lnTo>
                <a:lnTo>
                  <a:pt x="442450" y="2381"/>
                </a:lnTo>
                <a:lnTo>
                  <a:pt x="496569" y="0"/>
                </a:lnTo>
                <a:lnTo>
                  <a:pt x="550665" y="2381"/>
                </a:lnTo>
                <a:lnTo>
                  <a:pt x="603073" y="9362"/>
                </a:lnTo>
                <a:lnTo>
                  <a:pt x="653490" y="20693"/>
                </a:lnTo>
                <a:lnTo>
                  <a:pt x="701613" y="36128"/>
                </a:lnTo>
                <a:lnTo>
                  <a:pt x="747140" y="55419"/>
                </a:lnTo>
                <a:lnTo>
                  <a:pt x="789769" y="78317"/>
                </a:lnTo>
                <a:lnTo>
                  <a:pt x="829195" y="104575"/>
                </a:lnTo>
                <a:lnTo>
                  <a:pt x="865117" y="133947"/>
                </a:lnTo>
                <a:lnTo>
                  <a:pt x="897232" y="166183"/>
                </a:lnTo>
                <a:lnTo>
                  <a:pt x="925237" y="201036"/>
                </a:lnTo>
                <a:lnTo>
                  <a:pt x="948829" y="238259"/>
                </a:lnTo>
                <a:lnTo>
                  <a:pt x="967705" y="277603"/>
                </a:lnTo>
                <a:lnTo>
                  <a:pt x="981563" y="318822"/>
                </a:lnTo>
                <a:lnTo>
                  <a:pt x="990100" y="361667"/>
                </a:lnTo>
                <a:lnTo>
                  <a:pt x="993012" y="405891"/>
                </a:lnTo>
                <a:lnTo>
                  <a:pt x="990100" y="450116"/>
                </a:lnTo>
                <a:lnTo>
                  <a:pt x="981563" y="492963"/>
                </a:lnTo>
                <a:lnTo>
                  <a:pt x="967705" y="534185"/>
                </a:lnTo>
                <a:lnTo>
                  <a:pt x="948829" y="573533"/>
                </a:lnTo>
                <a:lnTo>
                  <a:pt x="925237" y="610760"/>
                </a:lnTo>
                <a:lnTo>
                  <a:pt x="897232" y="645618"/>
                </a:lnTo>
                <a:lnTo>
                  <a:pt x="865117" y="677859"/>
                </a:lnTo>
                <a:lnTo>
                  <a:pt x="829195" y="707236"/>
                </a:lnTo>
                <a:lnTo>
                  <a:pt x="789769" y="733499"/>
                </a:lnTo>
                <a:lnTo>
                  <a:pt x="747141" y="756402"/>
                </a:lnTo>
                <a:lnTo>
                  <a:pt x="701613" y="775697"/>
                </a:lnTo>
                <a:lnTo>
                  <a:pt x="653490" y="791135"/>
                </a:lnTo>
                <a:lnTo>
                  <a:pt x="603073" y="802469"/>
                </a:lnTo>
                <a:lnTo>
                  <a:pt x="550665" y="809452"/>
                </a:lnTo>
                <a:lnTo>
                  <a:pt x="496569" y="811834"/>
                </a:lnTo>
                <a:lnTo>
                  <a:pt x="442450" y="809452"/>
                </a:lnTo>
                <a:lnTo>
                  <a:pt x="390022" y="802469"/>
                </a:lnTo>
                <a:lnTo>
                  <a:pt x="339587" y="791135"/>
                </a:lnTo>
                <a:lnTo>
                  <a:pt x="291449" y="775697"/>
                </a:lnTo>
                <a:lnTo>
                  <a:pt x="245909" y="756402"/>
                </a:lnTo>
                <a:lnTo>
                  <a:pt x="203271" y="733499"/>
                </a:lnTo>
                <a:lnTo>
                  <a:pt x="163836" y="707236"/>
                </a:lnTo>
                <a:lnTo>
                  <a:pt x="127908" y="677859"/>
                </a:lnTo>
                <a:lnTo>
                  <a:pt x="95788" y="645618"/>
                </a:lnTo>
                <a:lnTo>
                  <a:pt x="67780" y="610760"/>
                </a:lnTo>
                <a:lnTo>
                  <a:pt x="44186" y="573533"/>
                </a:lnTo>
                <a:lnTo>
                  <a:pt x="25308" y="534185"/>
                </a:lnTo>
                <a:lnTo>
                  <a:pt x="11449" y="492963"/>
                </a:lnTo>
                <a:lnTo>
                  <a:pt x="2912" y="450116"/>
                </a:lnTo>
                <a:lnTo>
                  <a:pt x="0" y="405891"/>
                </a:lnTo>
                <a:close/>
              </a:path>
            </a:pathLst>
          </a:custGeom>
          <a:ln w="38100">
            <a:solidFill>
              <a:srgbClr val="FFFFFF"/>
            </a:solidFill>
          </a:ln>
        </p:spPr>
        <p:txBody>
          <a:bodyPr wrap="square" lIns="0" tIns="0" rIns="0" bIns="0" rtlCol="0"/>
          <a:lstStyle/>
          <a:p>
            <a:endParaRPr dirty="0"/>
          </a:p>
        </p:txBody>
      </p:sp>
      <p:sp>
        <p:nvSpPr>
          <p:cNvPr id="34" name="object 34"/>
          <p:cNvSpPr txBox="1"/>
          <p:nvPr/>
        </p:nvSpPr>
        <p:spPr>
          <a:xfrm>
            <a:off x="4491354" y="4804359"/>
            <a:ext cx="458470" cy="848994"/>
          </a:xfrm>
          <a:prstGeom prst="rect">
            <a:avLst/>
          </a:prstGeom>
        </p:spPr>
        <p:txBody>
          <a:bodyPr vert="horz" wrap="square" lIns="0" tIns="12700" rIns="0" bIns="0" rtlCol="0">
            <a:spAutoFit/>
          </a:bodyPr>
          <a:lstStyle/>
          <a:p>
            <a:pPr marL="12700">
              <a:spcBef>
                <a:spcPts val="100"/>
              </a:spcBef>
            </a:pPr>
            <a:r>
              <a:rPr sz="5400" dirty="0">
                <a:solidFill>
                  <a:srgbClr val="112169"/>
                </a:solidFill>
                <a:latin typeface="Calibri"/>
                <a:cs typeface="Calibri"/>
              </a:rPr>
              <a:t>G</a:t>
            </a:r>
            <a:endParaRPr sz="5400" dirty="0">
              <a:latin typeface="Calibri"/>
              <a:cs typeface="Calibri"/>
            </a:endParaRPr>
          </a:p>
        </p:txBody>
      </p:sp>
      <p:sp>
        <p:nvSpPr>
          <p:cNvPr id="39" name="Title 1">
            <a:extLst>
              <a:ext uri="{FF2B5EF4-FFF2-40B4-BE49-F238E27FC236}">
                <a16:creationId xmlns:a16="http://schemas.microsoft.com/office/drawing/2014/main" id="{F253B0B2-6B80-47CF-BCC9-FA342DA60715}"/>
              </a:ext>
            </a:extLst>
          </p:cNvPr>
          <p:cNvSpPr txBox="1">
            <a:spLocks/>
          </p:cNvSpPr>
          <p:nvPr/>
        </p:nvSpPr>
        <p:spPr>
          <a:xfrm>
            <a:off x="838200" y="365125"/>
            <a:ext cx="10515600" cy="900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rgbClr val="FF0000"/>
                </a:solidFill>
                <a:latin typeface="+mn-lt"/>
                <a:ea typeface="+mj-ea"/>
                <a:cs typeface="+mj-cs"/>
              </a:defRPr>
            </a:lvl1pPr>
          </a:lstStyle>
          <a:p>
            <a:pPr marL="12700">
              <a:spcBef>
                <a:spcPts val="100"/>
              </a:spcBef>
            </a:pPr>
            <a:r>
              <a:rPr lang="en-SG" spc="-5" dirty="0">
                <a:solidFill>
                  <a:schemeClr val="accent5">
                    <a:lumMod val="50000"/>
                  </a:schemeClr>
                </a:solidFill>
                <a:cs typeface="Calibri"/>
              </a:rPr>
              <a:t>SGX – meet </a:t>
            </a:r>
            <a:r>
              <a:rPr lang="en-SG" spc="-10" dirty="0">
                <a:solidFill>
                  <a:schemeClr val="accent5">
                    <a:lumMod val="50000"/>
                  </a:schemeClr>
                </a:solidFill>
                <a:cs typeface="Calibri"/>
              </a:rPr>
              <a:t>regulation, </a:t>
            </a:r>
            <a:r>
              <a:rPr lang="en-SG" dirty="0">
                <a:solidFill>
                  <a:schemeClr val="accent5">
                    <a:lumMod val="50000"/>
                  </a:schemeClr>
                </a:solidFill>
                <a:cs typeface="Calibri"/>
              </a:rPr>
              <a:t>do </a:t>
            </a:r>
            <a:r>
              <a:rPr lang="en-SG" spc="-10" dirty="0">
                <a:solidFill>
                  <a:schemeClr val="accent5">
                    <a:lumMod val="50000"/>
                  </a:schemeClr>
                </a:solidFill>
                <a:cs typeface="Calibri"/>
              </a:rPr>
              <a:t>good, sustain</a:t>
            </a:r>
            <a:r>
              <a:rPr lang="en-SG" spc="-5" dirty="0">
                <a:solidFill>
                  <a:schemeClr val="accent5">
                    <a:lumMod val="50000"/>
                  </a:schemeClr>
                </a:solidFill>
                <a:cs typeface="Calibri"/>
              </a:rPr>
              <a:t> business</a:t>
            </a:r>
            <a:endParaRPr lang="en-SG" dirty="0">
              <a:solidFill>
                <a:schemeClr val="accent5">
                  <a:lumMod val="50000"/>
                </a:schemeClr>
              </a:solidFill>
              <a:cs typeface="Calibri"/>
            </a:endParaRPr>
          </a:p>
        </p:txBody>
      </p:sp>
      <p:sp>
        <p:nvSpPr>
          <p:cNvPr id="40" name="object 4">
            <a:extLst>
              <a:ext uri="{FF2B5EF4-FFF2-40B4-BE49-F238E27FC236}">
                <a16:creationId xmlns:a16="http://schemas.microsoft.com/office/drawing/2014/main" id="{705AD633-554B-4090-A432-E2FF0C60B7A0}"/>
              </a:ext>
            </a:extLst>
          </p:cNvPr>
          <p:cNvSpPr/>
          <p:nvPr/>
        </p:nvSpPr>
        <p:spPr>
          <a:xfrm>
            <a:off x="859339" y="5372690"/>
            <a:ext cx="853414" cy="239839"/>
          </a:xfrm>
          <a:prstGeom prst="rect">
            <a:avLst/>
          </a:prstGeom>
          <a:blipFill>
            <a:blip r:embed="rId14" cstate="print"/>
            <a:stretch>
              <a:fillRect/>
            </a:stretch>
          </a:blipFill>
        </p:spPr>
        <p:txBody>
          <a:bodyPr wrap="square" lIns="0" tIns="0" rIns="0" bIns="0" rtlCol="0"/>
          <a:lstStyle/>
          <a:p>
            <a:endParaRPr dirty="0"/>
          </a:p>
        </p:txBody>
      </p:sp>
      <p:sp>
        <p:nvSpPr>
          <p:cNvPr id="41" name="TextBox 40">
            <a:extLst>
              <a:ext uri="{FF2B5EF4-FFF2-40B4-BE49-F238E27FC236}">
                <a16:creationId xmlns:a16="http://schemas.microsoft.com/office/drawing/2014/main" id="{B0F5596A-B045-407E-BD84-8C02504918BB}"/>
              </a:ext>
            </a:extLst>
          </p:cNvPr>
          <p:cNvSpPr txBox="1"/>
          <p:nvPr/>
        </p:nvSpPr>
        <p:spPr>
          <a:xfrm>
            <a:off x="3932543" y="6029617"/>
            <a:ext cx="5657481" cy="377554"/>
          </a:xfrm>
          <a:prstGeom prst="rect">
            <a:avLst/>
          </a:prstGeom>
          <a:noFill/>
        </p:spPr>
        <p:txBody>
          <a:bodyPr wrap="square" rtlCol="0">
            <a:spAutoFit/>
          </a:bodyPr>
          <a:lstStyle/>
          <a:p>
            <a:r>
              <a:rPr lang="en-SG" dirty="0">
                <a:hlinkClick r:id="rId15"/>
              </a:rPr>
              <a:t>https://www.sgx.com/regulation/sustainability-reporting</a:t>
            </a:r>
            <a:endParaRPr lang="en-SG" dirty="0"/>
          </a:p>
        </p:txBody>
      </p:sp>
      <p:sp>
        <p:nvSpPr>
          <p:cNvPr id="37" name="TextBox 36">
            <a:extLst>
              <a:ext uri="{FF2B5EF4-FFF2-40B4-BE49-F238E27FC236}">
                <a16:creationId xmlns:a16="http://schemas.microsoft.com/office/drawing/2014/main" id="{3C7E6649-904C-61B0-EF90-354F62D55200}"/>
              </a:ext>
            </a:extLst>
          </p:cNvPr>
          <p:cNvSpPr txBox="1"/>
          <p:nvPr/>
        </p:nvSpPr>
        <p:spPr>
          <a:xfrm>
            <a:off x="627874" y="1344965"/>
            <a:ext cx="2187572" cy="2492990"/>
          </a:xfrm>
          <a:prstGeom prst="rect">
            <a:avLst/>
          </a:prstGeom>
          <a:noFill/>
        </p:spPr>
        <p:txBody>
          <a:bodyPr wrap="square" rtlCol="0">
            <a:spAutoFit/>
          </a:bodyPr>
          <a:lstStyle/>
          <a:p>
            <a:r>
              <a:rPr lang="en-SG" sz="2400" dirty="0">
                <a:solidFill>
                  <a:schemeClr val="accent6">
                    <a:lumMod val="50000"/>
                  </a:schemeClr>
                </a:solidFill>
              </a:rPr>
              <a:t>Report both the</a:t>
            </a:r>
          </a:p>
          <a:p>
            <a:r>
              <a:rPr lang="en-SG" sz="5400" dirty="0">
                <a:solidFill>
                  <a:schemeClr val="accent6">
                    <a:lumMod val="50000"/>
                  </a:schemeClr>
                </a:solidFill>
              </a:rPr>
              <a:t>+ve</a:t>
            </a:r>
          </a:p>
          <a:p>
            <a:r>
              <a:rPr lang="en-SG" sz="2400" dirty="0">
                <a:solidFill>
                  <a:schemeClr val="accent6">
                    <a:lumMod val="50000"/>
                  </a:schemeClr>
                </a:solidFill>
              </a:rPr>
              <a:t>  </a:t>
            </a:r>
            <a:r>
              <a:rPr lang="en-SG" sz="2400" b="1" u="sng" dirty="0">
                <a:solidFill>
                  <a:srgbClr val="FF0000"/>
                </a:solidFill>
              </a:rPr>
              <a:t>and</a:t>
            </a:r>
            <a:r>
              <a:rPr lang="en-SG" sz="2400" dirty="0">
                <a:solidFill>
                  <a:schemeClr val="accent6">
                    <a:lumMod val="50000"/>
                  </a:schemeClr>
                </a:solidFill>
              </a:rPr>
              <a:t> the</a:t>
            </a:r>
          </a:p>
          <a:p>
            <a:r>
              <a:rPr lang="en-SG" sz="5400" dirty="0">
                <a:solidFill>
                  <a:schemeClr val="accent6">
                    <a:lumMod val="50000"/>
                  </a:schemeClr>
                </a:solidFill>
              </a:rPr>
              <a:t>-ve</a:t>
            </a:r>
          </a:p>
        </p:txBody>
      </p:sp>
      <p:sp>
        <p:nvSpPr>
          <p:cNvPr id="42" name="object 30">
            <a:extLst>
              <a:ext uri="{FF2B5EF4-FFF2-40B4-BE49-F238E27FC236}">
                <a16:creationId xmlns:a16="http://schemas.microsoft.com/office/drawing/2014/main" id="{BD899044-9E3F-303A-8EF4-FFEEBDB456A7}"/>
              </a:ext>
            </a:extLst>
          </p:cNvPr>
          <p:cNvSpPr txBox="1"/>
          <p:nvPr/>
        </p:nvSpPr>
        <p:spPr>
          <a:xfrm>
            <a:off x="6053455" y="5583232"/>
            <a:ext cx="3143377" cy="228268"/>
          </a:xfrm>
          <a:prstGeom prst="rect">
            <a:avLst/>
          </a:prstGeom>
        </p:spPr>
        <p:txBody>
          <a:bodyPr vert="horz" wrap="square" lIns="0" tIns="12700" rIns="0" bIns="0" rtlCol="0">
            <a:spAutoFit/>
          </a:bodyPr>
          <a:lstStyle/>
          <a:p>
            <a:pPr marL="12700">
              <a:spcBef>
                <a:spcPts val="100"/>
              </a:spcBef>
            </a:pPr>
            <a:r>
              <a:rPr lang="en-SG" sz="1400" b="1" spc="-10" dirty="0">
                <a:cs typeface="Calibri"/>
              </a:rPr>
              <a:t>+ Board and management competence</a:t>
            </a:r>
            <a:endParaRPr lang="en-SG" sz="1400" b="1" dirty="0">
              <a:cs typeface="Calibri"/>
            </a:endParaRPr>
          </a:p>
        </p:txBody>
      </p:sp>
      <p:sp>
        <p:nvSpPr>
          <p:cNvPr id="43" name="TextBox 42">
            <a:extLst>
              <a:ext uri="{FF2B5EF4-FFF2-40B4-BE49-F238E27FC236}">
                <a16:creationId xmlns:a16="http://schemas.microsoft.com/office/drawing/2014/main" id="{851BF0E6-D896-9D1D-BF87-D0C8270443E6}"/>
              </a:ext>
            </a:extLst>
          </p:cNvPr>
          <p:cNvSpPr txBox="1"/>
          <p:nvPr/>
        </p:nvSpPr>
        <p:spPr>
          <a:xfrm>
            <a:off x="6703407" y="3424041"/>
            <a:ext cx="3893830" cy="738664"/>
          </a:xfrm>
          <a:prstGeom prst="rect">
            <a:avLst/>
          </a:prstGeom>
          <a:noFill/>
        </p:spPr>
        <p:txBody>
          <a:bodyPr wrap="square" rtlCol="0">
            <a:spAutoFit/>
          </a:bodyPr>
          <a:lstStyle/>
          <a:p>
            <a:r>
              <a:rPr lang="en-SG" sz="1400" dirty="0"/>
              <a:t>Diversity, human rights, everyone’s health &amp; safety, child &amp; enforced labour, product responsibility, </a:t>
            </a:r>
            <a:r>
              <a:rPr lang="en-SG" sz="1400" b="1" dirty="0"/>
              <a:t>anti-corruption</a:t>
            </a:r>
            <a:r>
              <a:rPr lang="en-SG" sz="1400" dirty="0"/>
              <a:t>, etc.</a:t>
            </a:r>
          </a:p>
        </p:txBody>
      </p:sp>
    </p:spTree>
    <p:extLst>
      <p:ext uri="{BB962C8B-B14F-4D97-AF65-F5344CB8AC3E}">
        <p14:creationId xmlns:p14="http://schemas.microsoft.com/office/powerpoint/2010/main" val="393704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717E8-B3E8-798B-C256-A27E6788AB20}"/>
              </a:ext>
            </a:extLst>
          </p:cNvPr>
          <p:cNvSpPr>
            <a:spLocks noGrp="1"/>
          </p:cNvSpPr>
          <p:nvPr>
            <p:ph type="title"/>
          </p:nvPr>
        </p:nvSpPr>
        <p:spPr/>
        <p:txBody>
          <a:bodyPr>
            <a:normAutofit/>
          </a:bodyPr>
          <a:lstStyle/>
          <a:p>
            <a:r>
              <a:rPr lang="en-SG" dirty="0"/>
              <a:t>Double materiality </a:t>
            </a:r>
            <a:r>
              <a:rPr lang="en-SG" sz="1800" b="0" dirty="0"/>
              <a:t>https://contextsustainability.com/double-materiality-guide/</a:t>
            </a:r>
          </a:p>
        </p:txBody>
      </p:sp>
      <p:pic>
        <p:nvPicPr>
          <p:cNvPr id="7" name="Content Placeholder 6">
            <a:extLst>
              <a:ext uri="{FF2B5EF4-FFF2-40B4-BE49-F238E27FC236}">
                <a16:creationId xmlns:a16="http://schemas.microsoft.com/office/drawing/2014/main" id="{87A37289-648B-5E7B-F4D4-648396A035E2}"/>
              </a:ext>
            </a:extLst>
          </p:cNvPr>
          <p:cNvPicPr>
            <a:picLocks noGrp="1" noChangeAspect="1"/>
          </p:cNvPicPr>
          <p:nvPr>
            <p:ph idx="1"/>
          </p:nvPr>
        </p:nvPicPr>
        <p:blipFill>
          <a:blip r:embed="rId3"/>
          <a:stretch>
            <a:fillRect/>
          </a:stretch>
        </p:blipFill>
        <p:spPr>
          <a:xfrm>
            <a:off x="1482696" y="1327150"/>
            <a:ext cx="9226607" cy="4967288"/>
          </a:xfrm>
          <a:prstGeom prst="rect">
            <a:avLst/>
          </a:prstGeom>
        </p:spPr>
      </p:pic>
      <p:sp>
        <p:nvSpPr>
          <p:cNvPr id="4" name="Date Placeholder 3">
            <a:extLst>
              <a:ext uri="{FF2B5EF4-FFF2-40B4-BE49-F238E27FC236}">
                <a16:creationId xmlns:a16="http://schemas.microsoft.com/office/drawing/2014/main" id="{7CADFCF9-7436-7B7E-E5AC-D9BE3DEAD841}"/>
              </a:ext>
            </a:extLst>
          </p:cNvPr>
          <p:cNvSpPr>
            <a:spLocks noGrp="1"/>
          </p:cNvSpPr>
          <p:nvPr>
            <p:ph type="dt" sz="half" idx="10"/>
          </p:nvPr>
        </p:nvSpPr>
        <p:spPr/>
        <p:txBody>
          <a:bodyPr/>
          <a:lstStyle/>
          <a:p>
            <a:r>
              <a:rPr lang="en-US" dirty="0"/>
              <a:t>Financial Accounting</a:t>
            </a:r>
            <a:endParaRPr lang="en-SG" dirty="0"/>
          </a:p>
        </p:txBody>
      </p:sp>
      <p:sp>
        <p:nvSpPr>
          <p:cNvPr id="5" name="Footer Placeholder 4">
            <a:extLst>
              <a:ext uri="{FF2B5EF4-FFF2-40B4-BE49-F238E27FC236}">
                <a16:creationId xmlns:a16="http://schemas.microsoft.com/office/drawing/2014/main" id="{F1182C84-9BFC-C57D-B9F1-B5F2594D6C10}"/>
              </a:ext>
            </a:extLst>
          </p:cNvPr>
          <p:cNvSpPr>
            <a:spLocks noGrp="1"/>
          </p:cNvSpPr>
          <p:nvPr>
            <p:ph type="ftr" sz="quarter" idx="11"/>
          </p:nvPr>
        </p:nvSpPr>
        <p:spPr/>
        <p:txBody>
          <a:bodyPr/>
          <a:lstStyle/>
          <a:p>
            <a:r>
              <a:rPr lang="en-US" dirty="0"/>
              <a:t>ACCT101 – Sustainability Reporting </a:t>
            </a:r>
            <a:endParaRPr lang="en-SG" dirty="0"/>
          </a:p>
        </p:txBody>
      </p:sp>
      <p:sp>
        <p:nvSpPr>
          <p:cNvPr id="6" name="Slide Number Placeholder 5">
            <a:extLst>
              <a:ext uri="{FF2B5EF4-FFF2-40B4-BE49-F238E27FC236}">
                <a16:creationId xmlns:a16="http://schemas.microsoft.com/office/drawing/2014/main" id="{3254F9D2-4D6A-15F0-31BC-3B4372252541}"/>
              </a:ext>
            </a:extLst>
          </p:cNvPr>
          <p:cNvSpPr>
            <a:spLocks noGrp="1"/>
          </p:cNvSpPr>
          <p:nvPr>
            <p:ph type="sldNum" sz="quarter" idx="12"/>
          </p:nvPr>
        </p:nvSpPr>
        <p:spPr/>
        <p:txBody>
          <a:bodyPr/>
          <a:lstStyle/>
          <a:p>
            <a:r>
              <a:rPr lang="en-SG" dirty="0"/>
              <a:t>Seminar 6-</a:t>
            </a:r>
            <a:fld id="{855141EC-238E-4B2B-973C-803C1FDC5645}" type="slidenum">
              <a:rPr lang="en-SG" smtClean="0"/>
              <a:pPr/>
              <a:t>11</a:t>
            </a:fld>
            <a:endParaRPr lang="en-SG" dirty="0"/>
          </a:p>
        </p:txBody>
      </p:sp>
      <p:sp>
        <p:nvSpPr>
          <p:cNvPr id="3" name="TextBox 2">
            <a:extLst>
              <a:ext uri="{FF2B5EF4-FFF2-40B4-BE49-F238E27FC236}">
                <a16:creationId xmlns:a16="http://schemas.microsoft.com/office/drawing/2014/main" id="{4072A4E1-FDD9-5178-6FB6-59432CDF91B9}"/>
              </a:ext>
            </a:extLst>
          </p:cNvPr>
          <p:cNvSpPr txBox="1"/>
          <p:nvPr/>
        </p:nvSpPr>
        <p:spPr>
          <a:xfrm>
            <a:off x="3581400" y="1158240"/>
            <a:ext cx="2743200" cy="523220"/>
          </a:xfrm>
          <a:prstGeom prst="rect">
            <a:avLst/>
          </a:prstGeom>
          <a:noFill/>
        </p:spPr>
        <p:txBody>
          <a:bodyPr wrap="square" rtlCol="0">
            <a:spAutoFit/>
          </a:bodyPr>
          <a:lstStyle/>
          <a:p>
            <a:r>
              <a:rPr lang="en-SG" sz="2800" b="1" dirty="0"/>
              <a:t>For instance, GRI</a:t>
            </a:r>
          </a:p>
        </p:txBody>
      </p:sp>
      <p:sp>
        <p:nvSpPr>
          <p:cNvPr id="8" name="TextBox 7">
            <a:extLst>
              <a:ext uri="{FF2B5EF4-FFF2-40B4-BE49-F238E27FC236}">
                <a16:creationId xmlns:a16="http://schemas.microsoft.com/office/drawing/2014/main" id="{2F0B710C-4185-65DE-0ADA-30DCFD45E5D7}"/>
              </a:ext>
            </a:extLst>
          </p:cNvPr>
          <p:cNvSpPr txBox="1"/>
          <p:nvPr/>
        </p:nvSpPr>
        <p:spPr>
          <a:xfrm>
            <a:off x="6470904" y="5771218"/>
            <a:ext cx="3648456" cy="523220"/>
          </a:xfrm>
          <a:prstGeom prst="rect">
            <a:avLst/>
          </a:prstGeom>
          <a:noFill/>
        </p:spPr>
        <p:txBody>
          <a:bodyPr wrap="square" rtlCol="0">
            <a:spAutoFit/>
          </a:bodyPr>
          <a:lstStyle/>
          <a:p>
            <a:r>
              <a:rPr lang="en-SG" sz="2800" b="1" dirty="0"/>
              <a:t>For SGX, TCFD</a:t>
            </a:r>
          </a:p>
        </p:txBody>
      </p:sp>
    </p:spTree>
    <p:extLst>
      <p:ext uri="{BB962C8B-B14F-4D97-AF65-F5344CB8AC3E}">
        <p14:creationId xmlns:p14="http://schemas.microsoft.com/office/powerpoint/2010/main" val="2047981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BF0DD-904A-E2EA-7E91-6F279CAD9ECA}"/>
              </a:ext>
            </a:extLst>
          </p:cNvPr>
          <p:cNvSpPr>
            <a:spLocks noGrp="1"/>
          </p:cNvSpPr>
          <p:nvPr>
            <p:ph type="title"/>
          </p:nvPr>
        </p:nvSpPr>
        <p:spPr/>
        <p:txBody>
          <a:bodyPr>
            <a:normAutofit/>
          </a:bodyPr>
          <a:lstStyle/>
          <a:p>
            <a:r>
              <a:rPr lang="en-SG" dirty="0"/>
              <a:t>Information is material if …</a:t>
            </a:r>
            <a:endParaRPr lang="en-SG" sz="2000" b="0" dirty="0"/>
          </a:p>
        </p:txBody>
      </p:sp>
      <p:sp>
        <p:nvSpPr>
          <p:cNvPr id="3" name="Content Placeholder 2">
            <a:extLst>
              <a:ext uri="{FF2B5EF4-FFF2-40B4-BE49-F238E27FC236}">
                <a16:creationId xmlns:a16="http://schemas.microsoft.com/office/drawing/2014/main" id="{FD316D5A-D494-2B1C-9A18-E38B841BF3F0}"/>
              </a:ext>
            </a:extLst>
          </p:cNvPr>
          <p:cNvSpPr>
            <a:spLocks noGrp="1"/>
          </p:cNvSpPr>
          <p:nvPr>
            <p:ph idx="1"/>
          </p:nvPr>
        </p:nvSpPr>
        <p:spPr/>
        <p:txBody>
          <a:bodyPr>
            <a:normAutofit/>
          </a:bodyPr>
          <a:lstStyle/>
          <a:p>
            <a:pPr marL="0" indent="0">
              <a:buNone/>
            </a:pPr>
            <a:r>
              <a:rPr lang="en-US" dirty="0"/>
              <a:t>omitting, misstating or obscuring it could reasonably be expected to </a:t>
            </a:r>
            <a:r>
              <a:rPr lang="en-US" b="1" dirty="0">
                <a:solidFill>
                  <a:schemeClr val="accent5">
                    <a:lumMod val="50000"/>
                  </a:schemeClr>
                </a:solidFill>
              </a:rPr>
              <a:t>influence decisions </a:t>
            </a:r>
            <a:r>
              <a:rPr lang="en-US" dirty="0"/>
              <a:t>that </a:t>
            </a:r>
            <a:r>
              <a:rPr lang="en-US" strike="sngStrike" dirty="0">
                <a:highlight>
                  <a:srgbClr val="ACCBA7"/>
                </a:highlight>
              </a:rPr>
              <a:t>primary</a:t>
            </a:r>
            <a:r>
              <a:rPr lang="en-US" dirty="0"/>
              <a:t> users of </a:t>
            </a:r>
            <a:r>
              <a:rPr lang="en-US" strike="sngStrike" dirty="0"/>
              <a:t>general purpose financial </a:t>
            </a:r>
            <a:r>
              <a:rPr lang="en-US" b="1" dirty="0">
                <a:solidFill>
                  <a:schemeClr val="accent5">
                    <a:lumMod val="50000"/>
                  </a:schemeClr>
                </a:solidFill>
              </a:rPr>
              <a:t>sustainability reports</a:t>
            </a:r>
            <a:r>
              <a:rPr lang="en-US" dirty="0">
                <a:solidFill>
                  <a:schemeClr val="accent5">
                    <a:lumMod val="50000"/>
                  </a:schemeClr>
                </a:solidFill>
              </a:rPr>
              <a:t> </a:t>
            </a:r>
            <a:r>
              <a:rPr lang="en-US" dirty="0"/>
              <a:t>make on the basis of those reports. </a:t>
            </a:r>
          </a:p>
          <a:p>
            <a:pPr marL="0" indent="0">
              <a:buNone/>
            </a:pPr>
            <a:endParaRPr lang="en-US" sz="1300" dirty="0"/>
          </a:p>
          <a:p>
            <a:pPr marL="0" indent="0">
              <a:buNone/>
            </a:pPr>
            <a:r>
              <a:rPr lang="en-US" dirty="0"/>
              <a:t>Therefore, </a:t>
            </a:r>
            <a:r>
              <a:rPr lang="en-US" b="1" dirty="0">
                <a:solidFill>
                  <a:schemeClr val="accent5">
                    <a:lumMod val="50000"/>
                  </a:schemeClr>
                </a:solidFill>
              </a:rPr>
              <a:t>materiality is entity-specific </a:t>
            </a:r>
            <a:r>
              <a:rPr lang="en-US" dirty="0"/>
              <a:t>based on the </a:t>
            </a:r>
            <a:r>
              <a:rPr lang="en-US" b="1" dirty="0">
                <a:solidFill>
                  <a:schemeClr val="accent5">
                    <a:lumMod val="50000"/>
                  </a:schemeClr>
                </a:solidFill>
              </a:rPr>
              <a:t>nature</a:t>
            </a:r>
            <a:r>
              <a:rPr lang="en-US" dirty="0"/>
              <a:t> and/or </a:t>
            </a:r>
            <a:r>
              <a:rPr lang="en-US" b="1" dirty="0">
                <a:solidFill>
                  <a:schemeClr val="accent5">
                    <a:lumMod val="50000"/>
                  </a:schemeClr>
                </a:solidFill>
              </a:rPr>
              <a:t>magnitude</a:t>
            </a:r>
            <a:r>
              <a:rPr lang="en-US" dirty="0"/>
              <a:t> of the items to which the information relates in the context of the company’s sustainability report. </a:t>
            </a:r>
          </a:p>
          <a:p>
            <a:pPr marL="0" indent="0">
              <a:buNone/>
            </a:pPr>
            <a:endParaRPr lang="en-US" sz="1300" dirty="0"/>
          </a:p>
          <a:p>
            <a:pPr marL="0" indent="0">
              <a:buNone/>
            </a:pPr>
            <a:r>
              <a:rPr lang="en-US" dirty="0"/>
              <a:t>Consequently, “we” </a:t>
            </a:r>
            <a:r>
              <a:rPr lang="en-US" b="1" dirty="0"/>
              <a:t>cannot specify </a:t>
            </a:r>
            <a:r>
              <a:rPr lang="en-US" dirty="0"/>
              <a:t>a </a:t>
            </a:r>
            <a:r>
              <a:rPr lang="en-US" b="1" dirty="0"/>
              <a:t>uniform quantitative threshold </a:t>
            </a:r>
            <a:r>
              <a:rPr lang="en-US" dirty="0"/>
              <a:t>for materiality or predetermine what could be material in a particular situation.      					</a:t>
            </a:r>
            <a:r>
              <a:rPr lang="en-SG" sz="1300" b="0" dirty="0">
                <a:solidFill>
                  <a:schemeClr val="accent5">
                    <a:lumMod val="50000"/>
                  </a:schemeClr>
                </a:solidFill>
              </a:rPr>
              <a:t>(adapted from SFRS(I) conceptual framework)</a:t>
            </a:r>
            <a:endParaRPr lang="en-SG" sz="1300" dirty="0">
              <a:solidFill>
                <a:schemeClr val="accent5">
                  <a:lumMod val="50000"/>
                </a:schemeClr>
              </a:solidFill>
            </a:endParaRPr>
          </a:p>
        </p:txBody>
      </p:sp>
      <p:sp>
        <p:nvSpPr>
          <p:cNvPr id="4" name="Date Placeholder 3">
            <a:extLst>
              <a:ext uri="{FF2B5EF4-FFF2-40B4-BE49-F238E27FC236}">
                <a16:creationId xmlns:a16="http://schemas.microsoft.com/office/drawing/2014/main" id="{B8F1108E-4D70-9C2B-7B53-1D87D64B6639}"/>
              </a:ext>
            </a:extLst>
          </p:cNvPr>
          <p:cNvSpPr>
            <a:spLocks noGrp="1"/>
          </p:cNvSpPr>
          <p:nvPr>
            <p:ph type="dt" sz="half" idx="10"/>
          </p:nvPr>
        </p:nvSpPr>
        <p:spPr/>
        <p:txBody>
          <a:bodyPr/>
          <a:lstStyle/>
          <a:p>
            <a:r>
              <a:rPr lang="en-US" noProof="0" dirty="0"/>
              <a:t>Financial Accounting</a:t>
            </a:r>
            <a:endParaRPr lang="en-SG" noProof="0" dirty="0"/>
          </a:p>
        </p:txBody>
      </p:sp>
      <p:sp>
        <p:nvSpPr>
          <p:cNvPr id="5" name="Footer Placeholder 4">
            <a:extLst>
              <a:ext uri="{FF2B5EF4-FFF2-40B4-BE49-F238E27FC236}">
                <a16:creationId xmlns:a16="http://schemas.microsoft.com/office/drawing/2014/main" id="{6E646402-8228-02B1-A501-A71BAE7282E9}"/>
              </a:ext>
            </a:extLst>
          </p:cNvPr>
          <p:cNvSpPr>
            <a:spLocks noGrp="1"/>
          </p:cNvSpPr>
          <p:nvPr>
            <p:ph type="ftr" sz="quarter" idx="11"/>
          </p:nvPr>
        </p:nvSpPr>
        <p:spPr/>
        <p:txBody>
          <a:bodyPr/>
          <a:lstStyle/>
          <a:p>
            <a:r>
              <a:rPr lang="en-SG" dirty="0"/>
              <a:t>ACCT101 – Sustainability Reporting </a:t>
            </a:r>
          </a:p>
        </p:txBody>
      </p:sp>
      <p:sp>
        <p:nvSpPr>
          <p:cNvPr id="6" name="Slide Number Placeholder 5">
            <a:extLst>
              <a:ext uri="{FF2B5EF4-FFF2-40B4-BE49-F238E27FC236}">
                <a16:creationId xmlns:a16="http://schemas.microsoft.com/office/drawing/2014/main" id="{3A71AAEE-0078-C709-EF23-63BDC4853E40}"/>
              </a:ext>
            </a:extLst>
          </p:cNvPr>
          <p:cNvSpPr>
            <a:spLocks noGrp="1"/>
          </p:cNvSpPr>
          <p:nvPr>
            <p:ph type="sldNum" sz="quarter" idx="12"/>
          </p:nvPr>
        </p:nvSpPr>
        <p:spPr/>
        <p:txBody>
          <a:bodyPr/>
          <a:lstStyle/>
          <a:p>
            <a:r>
              <a:rPr lang="en-SG" dirty="0"/>
              <a:t>Seminar 6 - </a:t>
            </a:r>
            <a:fld id="{3688466D-4663-4C4F-96A3-05CB1807CB8C}" type="slidenum">
              <a:rPr lang="en-SG" smtClean="0"/>
              <a:pPr/>
              <a:t>12</a:t>
            </a:fld>
            <a:endParaRPr lang="en-SG" dirty="0"/>
          </a:p>
        </p:txBody>
      </p:sp>
    </p:spTree>
    <p:extLst>
      <p:ext uri="{BB962C8B-B14F-4D97-AF65-F5344CB8AC3E}">
        <p14:creationId xmlns:p14="http://schemas.microsoft.com/office/powerpoint/2010/main" val="2960350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1166470" y="1831544"/>
            <a:ext cx="9868661" cy="2902458"/>
          </a:xfrm>
          <a:custGeom>
            <a:avLst/>
            <a:gdLst/>
            <a:ahLst/>
            <a:cxnLst/>
            <a:rect l="l" t="t" r="r" b="b"/>
            <a:pathLst>
              <a:path w="8223884" h="2418715">
                <a:moveTo>
                  <a:pt x="7928737" y="0"/>
                </a:moveTo>
                <a:lnTo>
                  <a:pt x="294805" y="0"/>
                </a:lnTo>
                <a:lnTo>
                  <a:pt x="246986" y="3857"/>
                </a:lnTo>
                <a:lnTo>
                  <a:pt x="201624" y="15025"/>
                </a:lnTo>
                <a:lnTo>
                  <a:pt x="159326" y="32897"/>
                </a:lnTo>
                <a:lnTo>
                  <a:pt x="120698" y="56867"/>
                </a:lnTo>
                <a:lnTo>
                  <a:pt x="86347" y="86328"/>
                </a:lnTo>
                <a:lnTo>
                  <a:pt x="56880" y="120673"/>
                </a:lnTo>
                <a:lnTo>
                  <a:pt x="32906" y="159296"/>
                </a:lnTo>
                <a:lnTo>
                  <a:pt x="15029" y="201590"/>
                </a:lnTo>
                <a:lnTo>
                  <a:pt x="3858" y="246949"/>
                </a:lnTo>
                <a:lnTo>
                  <a:pt x="0" y="294766"/>
                </a:lnTo>
                <a:lnTo>
                  <a:pt x="0" y="2123821"/>
                </a:lnTo>
                <a:lnTo>
                  <a:pt x="3858" y="2171638"/>
                </a:lnTo>
                <a:lnTo>
                  <a:pt x="15029" y="2216997"/>
                </a:lnTo>
                <a:lnTo>
                  <a:pt x="32906" y="2259291"/>
                </a:lnTo>
                <a:lnTo>
                  <a:pt x="56880" y="2297914"/>
                </a:lnTo>
                <a:lnTo>
                  <a:pt x="86347" y="2332259"/>
                </a:lnTo>
                <a:lnTo>
                  <a:pt x="120698" y="2361720"/>
                </a:lnTo>
                <a:lnTo>
                  <a:pt x="159326" y="2385690"/>
                </a:lnTo>
                <a:lnTo>
                  <a:pt x="201624" y="2403562"/>
                </a:lnTo>
                <a:lnTo>
                  <a:pt x="246986" y="2414730"/>
                </a:lnTo>
                <a:lnTo>
                  <a:pt x="294805" y="2418588"/>
                </a:lnTo>
                <a:lnTo>
                  <a:pt x="7928737" y="2418588"/>
                </a:lnTo>
                <a:lnTo>
                  <a:pt x="7976554" y="2414730"/>
                </a:lnTo>
                <a:lnTo>
                  <a:pt x="8021913" y="2403562"/>
                </a:lnTo>
                <a:lnTo>
                  <a:pt x="8064207" y="2385690"/>
                </a:lnTo>
                <a:lnTo>
                  <a:pt x="8102830" y="2361720"/>
                </a:lnTo>
                <a:lnTo>
                  <a:pt x="8137175" y="2332259"/>
                </a:lnTo>
                <a:lnTo>
                  <a:pt x="8166636" y="2297914"/>
                </a:lnTo>
                <a:lnTo>
                  <a:pt x="8190606" y="2259291"/>
                </a:lnTo>
                <a:lnTo>
                  <a:pt x="8208478" y="2216997"/>
                </a:lnTo>
                <a:lnTo>
                  <a:pt x="8219646" y="2171638"/>
                </a:lnTo>
                <a:lnTo>
                  <a:pt x="8223504" y="2123821"/>
                </a:lnTo>
                <a:lnTo>
                  <a:pt x="8223504" y="294766"/>
                </a:lnTo>
                <a:lnTo>
                  <a:pt x="8219646" y="246949"/>
                </a:lnTo>
                <a:lnTo>
                  <a:pt x="8208478" y="201590"/>
                </a:lnTo>
                <a:lnTo>
                  <a:pt x="8190606" y="159296"/>
                </a:lnTo>
                <a:lnTo>
                  <a:pt x="8166636" y="120673"/>
                </a:lnTo>
                <a:lnTo>
                  <a:pt x="8137175" y="86328"/>
                </a:lnTo>
                <a:lnTo>
                  <a:pt x="8102830" y="56867"/>
                </a:lnTo>
                <a:lnTo>
                  <a:pt x="8064207" y="32897"/>
                </a:lnTo>
                <a:lnTo>
                  <a:pt x="8021913" y="15025"/>
                </a:lnTo>
                <a:lnTo>
                  <a:pt x="7976554" y="3857"/>
                </a:lnTo>
                <a:lnTo>
                  <a:pt x="7928737" y="0"/>
                </a:lnTo>
                <a:close/>
              </a:path>
            </a:pathLst>
          </a:cu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accent6">
                <a:lumMod val="50000"/>
              </a:schemeClr>
            </a:solidFill>
          </a:ln>
        </p:spPr>
        <p:txBody>
          <a:bodyPr wrap="square" lIns="0" tIns="0" rIns="0" bIns="0" rtlCol="0"/>
          <a:lstStyle/>
          <a:p>
            <a:endParaRPr sz="2160" dirty="0"/>
          </a:p>
        </p:txBody>
      </p:sp>
      <p:sp>
        <p:nvSpPr>
          <p:cNvPr id="7" name="object 7"/>
          <p:cNvSpPr/>
          <p:nvPr/>
        </p:nvSpPr>
        <p:spPr>
          <a:xfrm>
            <a:off x="1166470" y="1831544"/>
            <a:ext cx="9868661" cy="2902458"/>
          </a:xfrm>
          <a:custGeom>
            <a:avLst/>
            <a:gdLst/>
            <a:ahLst/>
            <a:cxnLst/>
            <a:rect l="l" t="t" r="r" b="b"/>
            <a:pathLst>
              <a:path w="8223884" h="2418715">
                <a:moveTo>
                  <a:pt x="0" y="294766"/>
                </a:moveTo>
                <a:lnTo>
                  <a:pt x="3858" y="246949"/>
                </a:lnTo>
                <a:lnTo>
                  <a:pt x="15029" y="201590"/>
                </a:lnTo>
                <a:lnTo>
                  <a:pt x="32906" y="159296"/>
                </a:lnTo>
                <a:lnTo>
                  <a:pt x="56880" y="120673"/>
                </a:lnTo>
                <a:lnTo>
                  <a:pt x="86347" y="86328"/>
                </a:lnTo>
                <a:lnTo>
                  <a:pt x="120698" y="56867"/>
                </a:lnTo>
                <a:lnTo>
                  <a:pt x="159326" y="32897"/>
                </a:lnTo>
                <a:lnTo>
                  <a:pt x="201624" y="15025"/>
                </a:lnTo>
                <a:lnTo>
                  <a:pt x="246986" y="3857"/>
                </a:lnTo>
                <a:lnTo>
                  <a:pt x="294805" y="0"/>
                </a:lnTo>
                <a:lnTo>
                  <a:pt x="7928737" y="0"/>
                </a:lnTo>
                <a:lnTo>
                  <a:pt x="7976554" y="3857"/>
                </a:lnTo>
                <a:lnTo>
                  <a:pt x="8021913" y="15025"/>
                </a:lnTo>
                <a:lnTo>
                  <a:pt x="8064207" y="32897"/>
                </a:lnTo>
                <a:lnTo>
                  <a:pt x="8102830" y="56867"/>
                </a:lnTo>
                <a:lnTo>
                  <a:pt x="8137175" y="86328"/>
                </a:lnTo>
                <a:lnTo>
                  <a:pt x="8166636" y="120673"/>
                </a:lnTo>
                <a:lnTo>
                  <a:pt x="8190606" y="159296"/>
                </a:lnTo>
                <a:lnTo>
                  <a:pt x="8208478" y="201590"/>
                </a:lnTo>
                <a:lnTo>
                  <a:pt x="8219646" y="246949"/>
                </a:lnTo>
                <a:lnTo>
                  <a:pt x="8223504" y="294766"/>
                </a:lnTo>
                <a:lnTo>
                  <a:pt x="8223504" y="2123821"/>
                </a:lnTo>
                <a:lnTo>
                  <a:pt x="8219646" y="2171638"/>
                </a:lnTo>
                <a:lnTo>
                  <a:pt x="8208478" y="2216997"/>
                </a:lnTo>
                <a:lnTo>
                  <a:pt x="8190606" y="2259291"/>
                </a:lnTo>
                <a:lnTo>
                  <a:pt x="8166636" y="2297914"/>
                </a:lnTo>
                <a:lnTo>
                  <a:pt x="8137175" y="2332259"/>
                </a:lnTo>
                <a:lnTo>
                  <a:pt x="8102830" y="2361720"/>
                </a:lnTo>
                <a:lnTo>
                  <a:pt x="8064207" y="2385690"/>
                </a:lnTo>
                <a:lnTo>
                  <a:pt x="8021913" y="2403562"/>
                </a:lnTo>
                <a:lnTo>
                  <a:pt x="7976554" y="2414730"/>
                </a:lnTo>
                <a:lnTo>
                  <a:pt x="7928737" y="2418588"/>
                </a:lnTo>
                <a:lnTo>
                  <a:pt x="294805" y="2418588"/>
                </a:lnTo>
                <a:lnTo>
                  <a:pt x="246986" y="2414730"/>
                </a:lnTo>
                <a:lnTo>
                  <a:pt x="201624" y="2403562"/>
                </a:lnTo>
                <a:lnTo>
                  <a:pt x="159326" y="2385690"/>
                </a:lnTo>
                <a:lnTo>
                  <a:pt x="120698" y="2361720"/>
                </a:lnTo>
                <a:lnTo>
                  <a:pt x="86347" y="2332259"/>
                </a:lnTo>
                <a:lnTo>
                  <a:pt x="56880" y="2297914"/>
                </a:lnTo>
                <a:lnTo>
                  <a:pt x="32906" y="2259291"/>
                </a:lnTo>
                <a:lnTo>
                  <a:pt x="15029" y="2216997"/>
                </a:lnTo>
                <a:lnTo>
                  <a:pt x="3858" y="2171638"/>
                </a:lnTo>
                <a:lnTo>
                  <a:pt x="0" y="2123821"/>
                </a:lnTo>
                <a:lnTo>
                  <a:pt x="0" y="294766"/>
                </a:lnTo>
                <a:close/>
              </a:path>
            </a:pathLst>
          </a:custGeom>
          <a:ln w="38100">
            <a:solidFill>
              <a:srgbClr val="FFFFFF"/>
            </a:solidFill>
          </a:ln>
        </p:spPr>
        <p:txBody>
          <a:bodyPr wrap="square" lIns="0" tIns="0" rIns="0" bIns="0" rtlCol="0"/>
          <a:lstStyle/>
          <a:p>
            <a:endParaRPr sz="2160" dirty="0"/>
          </a:p>
        </p:txBody>
      </p:sp>
      <p:sp>
        <p:nvSpPr>
          <p:cNvPr id="8" name="object 8"/>
          <p:cNvSpPr/>
          <p:nvPr/>
        </p:nvSpPr>
        <p:spPr>
          <a:xfrm>
            <a:off x="2350616" y="2059228"/>
            <a:ext cx="2193036" cy="1002792"/>
          </a:xfrm>
          <a:custGeom>
            <a:avLst/>
            <a:gdLst/>
            <a:ahLst/>
            <a:cxnLst/>
            <a:rect l="l" t="t" r="r" b="b"/>
            <a:pathLst>
              <a:path w="1827529" h="835660">
                <a:moveTo>
                  <a:pt x="1720596" y="0"/>
                </a:moveTo>
                <a:lnTo>
                  <a:pt x="106680" y="0"/>
                </a:lnTo>
                <a:lnTo>
                  <a:pt x="65150" y="10943"/>
                </a:lnTo>
                <a:lnTo>
                  <a:pt x="31241" y="40782"/>
                </a:lnTo>
                <a:lnTo>
                  <a:pt x="8381" y="85028"/>
                </a:lnTo>
                <a:lnTo>
                  <a:pt x="0" y="139191"/>
                </a:lnTo>
                <a:lnTo>
                  <a:pt x="0" y="695960"/>
                </a:lnTo>
                <a:lnTo>
                  <a:pt x="8382" y="750123"/>
                </a:lnTo>
                <a:lnTo>
                  <a:pt x="31242" y="794369"/>
                </a:lnTo>
                <a:lnTo>
                  <a:pt x="65151" y="824208"/>
                </a:lnTo>
                <a:lnTo>
                  <a:pt x="106680" y="835151"/>
                </a:lnTo>
                <a:lnTo>
                  <a:pt x="1720596" y="835151"/>
                </a:lnTo>
                <a:lnTo>
                  <a:pt x="1762124" y="824208"/>
                </a:lnTo>
                <a:lnTo>
                  <a:pt x="1796033" y="794369"/>
                </a:lnTo>
                <a:lnTo>
                  <a:pt x="1818893" y="750123"/>
                </a:lnTo>
                <a:lnTo>
                  <a:pt x="1827276" y="695960"/>
                </a:lnTo>
                <a:lnTo>
                  <a:pt x="1827276" y="139191"/>
                </a:lnTo>
                <a:lnTo>
                  <a:pt x="1818894" y="85028"/>
                </a:lnTo>
                <a:lnTo>
                  <a:pt x="1796034" y="40782"/>
                </a:lnTo>
                <a:lnTo>
                  <a:pt x="1762125" y="10943"/>
                </a:lnTo>
                <a:lnTo>
                  <a:pt x="1720596" y="0"/>
                </a:lnTo>
                <a:close/>
              </a:path>
            </a:pathLst>
          </a:custGeom>
          <a:solidFill>
            <a:srgbClr val="FFFFFF"/>
          </a:solidFill>
        </p:spPr>
        <p:txBody>
          <a:bodyPr wrap="square" lIns="0" tIns="0" rIns="0" bIns="0" rtlCol="0"/>
          <a:lstStyle/>
          <a:p>
            <a:endParaRPr sz="2160" dirty="0"/>
          </a:p>
        </p:txBody>
      </p:sp>
      <p:sp>
        <p:nvSpPr>
          <p:cNvPr id="9" name="object 9"/>
          <p:cNvSpPr/>
          <p:nvPr/>
        </p:nvSpPr>
        <p:spPr>
          <a:xfrm>
            <a:off x="2350616" y="2059228"/>
            <a:ext cx="2193036" cy="1002792"/>
          </a:xfrm>
          <a:custGeom>
            <a:avLst/>
            <a:gdLst/>
            <a:ahLst/>
            <a:cxnLst/>
            <a:rect l="l" t="t" r="r" b="b"/>
            <a:pathLst>
              <a:path w="1827529" h="835660">
                <a:moveTo>
                  <a:pt x="0" y="139191"/>
                </a:moveTo>
                <a:lnTo>
                  <a:pt x="8381" y="85028"/>
                </a:lnTo>
                <a:lnTo>
                  <a:pt x="31241" y="40782"/>
                </a:lnTo>
                <a:lnTo>
                  <a:pt x="65150" y="10943"/>
                </a:lnTo>
                <a:lnTo>
                  <a:pt x="106680" y="0"/>
                </a:lnTo>
                <a:lnTo>
                  <a:pt x="1720596" y="0"/>
                </a:lnTo>
                <a:lnTo>
                  <a:pt x="1762125" y="10943"/>
                </a:lnTo>
                <a:lnTo>
                  <a:pt x="1796034" y="40782"/>
                </a:lnTo>
                <a:lnTo>
                  <a:pt x="1818894" y="85028"/>
                </a:lnTo>
                <a:lnTo>
                  <a:pt x="1827276" y="139191"/>
                </a:lnTo>
                <a:lnTo>
                  <a:pt x="1827276" y="695960"/>
                </a:lnTo>
                <a:lnTo>
                  <a:pt x="1818893" y="750123"/>
                </a:lnTo>
                <a:lnTo>
                  <a:pt x="1796033" y="794369"/>
                </a:lnTo>
                <a:lnTo>
                  <a:pt x="1762125" y="824208"/>
                </a:lnTo>
                <a:lnTo>
                  <a:pt x="1720596" y="835151"/>
                </a:lnTo>
                <a:lnTo>
                  <a:pt x="106680" y="835151"/>
                </a:lnTo>
                <a:lnTo>
                  <a:pt x="65151" y="824208"/>
                </a:lnTo>
                <a:lnTo>
                  <a:pt x="31242" y="794369"/>
                </a:lnTo>
                <a:lnTo>
                  <a:pt x="8382" y="750123"/>
                </a:lnTo>
                <a:lnTo>
                  <a:pt x="0" y="695960"/>
                </a:lnTo>
                <a:lnTo>
                  <a:pt x="0" y="139191"/>
                </a:lnTo>
                <a:close/>
              </a:path>
            </a:pathLst>
          </a:custGeom>
          <a:ln w="12192">
            <a:solidFill>
              <a:schemeClr val="accent6">
                <a:lumMod val="50000"/>
              </a:schemeClr>
            </a:solidFill>
          </a:ln>
        </p:spPr>
        <p:txBody>
          <a:bodyPr wrap="square" lIns="0" tIns="0" rIns="0" bIns="0" rtlCol="0"/>
          <a:lstStyle/>
          <a:p>
            <a:endParaRPr sz="2160" dirty="0"/>
          </a:p>
        </p:txBody>
      </p:sp>
      <p:sp>
        <p:nvSpPr>
          <p:cNvPr id="11" name="object 11"/>
          <p:cNvSpPr/>
          <p:nvPr/>
        </p:nvSpPr>
        <p:spPr>
          <a:xfrm>
            <a:off x="8438692" y="2061058"/>
            <a:ext cx="2191512" cy="1000506"/>
          </a:xfrm>
          <a:custGeom>
            <a:avLst/>
            <a:gdLst/>
            <a:ahLst/>
            <a:cxnLst/>
            <a:rect l="l" t="t" r="r" b="b"/>
            <a:pathLst>
              <a:path w="1826259" h="833755">
                <a:moveTo>
                  <a:pt x="1719072" y="0"/>
                </a:moveTo>
                <a:lnTo>
                  <a:pt x="106679" y="0"/>
                </a:lnTo>
                <a:lnTo>
                  <a:pt x="65150" y="10922"/>
                </a:lnTo>
                <a:lnTo>
                  <a:pt x="31241" y="40703"/>
                </a:lnTo>
                <a:lnTo>
                  <a:pt x="8381" y="84867"/>
                </a:lnTo>
                <a:lnTo>
                  <a:pt x="0" y="138937"/>
                </a:lnTo>
                <a:lnTo>
                  <a:pt x="0" y="694689"/>
                </a:lnTo>
                <a:lnTo>
                  <a:pt x="8382" y="748760"/>
                </a:lnTo>
                <a:lnTo>
                  <a:pt x="31242" y="792924"/>
                </a:lnTo>
                <a:lnTo>
                  <a:pt x="65150" y="822705"/>
                </a:lnTo>
                <a:lnTo>
                  <a:pt x="106679" y="833627"/>
                </a:lnTo>
                <a:lnTo>
                  <a:pt x="1719072" y="833627"/>
                </a:lnTo>
                <a:lnTo>
                  <a:pt x="1760601" y="822705"/>
                </a:lnTo>
                <a:lnTo>
                  <a:pt x="1794510" y="792924"/>
                </a:lnTo>
                <a:lnTo>
                  <a:pt x="1817370" y="748760"/>
                </a:lnTo>
                <a:lnTo>
                  <a:pt x="1825752" y="694689"/>
                </a:lnTo>
                <a:lnTo>
                  <a:pt x="1825752" y="138937"/>
                </a:lnTo>
                <a:lnTo>
                  <a:pt x="1817369" y="84867"/>
                </a:lnTo>
                <a:lnTo>
                  <a:pt x="1794509" y="40703"/>
                </a:lnTo>
                <a:lnTo>
                  <a:pt x="1760601" y="10922"/>
                </a:lnTo>
                <a:lnTo>
                  <a:pt x="1719072" y="0"/>
                </a:lnTo>
                <a:close/>
              </a:path>
            </a:pathLst>
          </a:custGeom>
          <a:solidFill>
            <a:srgbClr val="FFFFFF"/>
          </a:solidFill>
        </p:spPr>
        <p:txBody>
          <a:bodyPr wrap="square" lIns="0" tIns="0" rIns="0" bIns="0" rtlCol="0"/>
          <a:lstStyle/>
          <a:p>
            <a:endParaRPr sz="2160" dirty="0"/>
          </a:p>
        </p:txBody>
      </p:sp>
      <p:sp>
        <p:nvSpPr>
          <p:cNvPr id="12" name="object 12"/>
          <p:cNvSpPr/>
          <p:nvPr/>
        </p:nvSpPr>
        <p:spPr>
          <a:xfrm>
            <a:off x="8438692" y="2061058"/>
            <a:ext cx="2191512" cy="1000506"/>
          </a:xfrm>
          <a:custGeom>
            <a:avLst/>
            <a:gdLst/>
            <a:ahLst/>
            <a:cxnLst/>
            <a:rect l="l" t="t" r="r" b="b"/>
            <a:pathLst>
              <a:path w="1826259" h="833755">
                <a:moveTo>
                  <a:pt x="0" y="138937"/>
                </a:moveTo>
                <a:lnTo>
                  <a:pt x="8381" y="84867"/>
                </a:lnTo>
                <a:lnTo>
                  <a:pt x="31241" y="40703"/>
                </a:lnTo>
                <a:lnTo>
                  <a:pt x="65150" y="10922"/>
                </a:lnTo>
                <a:lnTo>
                  <a:pt x="106679" y="0"/>
                </a:lnTo>
                <a:lnTo>
                  <a:pt x="1719072" y="0"/>
                </a:lnTo>
                <a:lnTo>
                  <a:pt x="1760601" y="10922"/>
                </a:lnTo>
                <a:lnTo>
                  <a:pt x="1794509" y="40703"/>
                </a:lnTo>
                <a:lnTo>
                  <a:pt x="1817369" y="84867"/>
                </a:lnTo>
                <a:lnTo>
                  <a:pt x="1825752" y="138937"/>
                </a:lnTo>
                <a:lnTo>
                  <a:pt x="1825752" y="694689"/>
                </a:lnTo>
                <a:lnTo>
                  <a:pt x="1817370" y="748760"/>
                </a:lnTo>
                <a:lnTo>
                  <a:pt x="1794510" y="792924"/>
                </a:lnTo>
                <a:lnTo>
                  <a:pt x="1760601" y="822705"/>
                </a:lnTo>
                <a:lnTo>
                  <a:pt x="1719072" y="833627"/>
                </a:lnTo>
                <a:lnTo>
                  <a:pt x="106679" y="833627"/>
                </a:lnTo>
                <a:lnTo>
                  <a:pt x="65150" y="822705"/>
                </a:lnTo>
                <a:lnTo>
                  <a:pt x="31242" y="792924"/>
                </a:lnTo>
                <a:lnTo>
                  <a:pt x="8382" y="748760"/>
                </a:lnTo>
                <a:lnTo>
                  <a:pt x="0" y="694689"/>
                </a:lnTo>
                <a:lnTo>
                  <a:pt x="0" y="138937"/>
                </a:lnTo>
                <a:close/>
              </a:path>
            </a:pathLst>
          </a:custGeom>
          <a:ln w="12192">
            <a:solidFill>
              <a:schemeClr val="accent6">
                <a:lumMod val="50000"/>
              </a:schemeClr>
            </a:solidFill>
          </a:ln>
        </p:spPr>
        <p:txBody>
          <a:bodyPr wrap="square" lIns="0" tIns="0" rIns="0" bIns="0" rtlCol="0"/>
          <a:lstStyle/>
          <a:p>
            <a:endParaRPr sz="2160" dirty="0"/>
          </a:p>
        </p:txBody>
      </p:sp>
      <p:sp>
        <p:nvSpPr>
          <p:cNvPr id="13" name="object 13"/>
          <p:cNvSpPr txBox="1"/>
          <p:nvPr/>
        </p:nvSpPr>
        <p:spPr>
          <a:xfrm>
            <a:off x="8776105" y="2275178"/>
            <a:ext cx="1516380" cy="507062"/>
          </a:xfrm>
          <a:prstGeom prst="rect">
            <a:avLst/>
          </a:prstGeom>
          <a:ln>
            <a:noFill/>
          </a:ln>
        </p:spPr>
        <p:txBody>
          <a:bodyPr vert="horz" wrap="square" lIns="0" tIns="44958" rIns="0" bIns="0" rtlCol="0">
            <a:spAutoFit/>
          </a:bodyPr>
          <a:lstStyle/>
          <a:p>
            <a:pPr marL="368046" marR="6096" indent="-353568">
              <a:lnSpc>
                <a:spcPts val="1812"/>
              </a:lnSpc>
              <a:spcBef>
                <a:spcPts val="354"/>
              </a:spcBef>
            </a:pPr>
            <a:r>
              <a:rPr sz="1680" spc="-6" dirty="0">
                <a:solidFill>
                  <a:srgbClr val="0D1D5F"/>
                </a:solidFill>
                <a:latin typeface="Calibri"/>
                <a:cs typeface="Calibri"/>
              </a:rPr>
              <a:t>Assess impacts</a:t>
            </a:r>
            <a:r>
              <a:rPr sz="1680" spc="-66" dirty="0">
                <a:solidFill>
                  <a:srgbClr val="0D1D5F"/>
                </a:solidFill>
                <a:latin typeface="Calibri"/>
                <a:cs typeface="Calibri"/>
              </a:rPr>
              <a:t> </a:t>
            </a:r>
            <a:r>
              <a:rPr sz="1680" dirty="0">
                <a:solidFill>
                  <a:srgbClr val="0D1D5F"/>
                </a:solidFill>
                <a:latin typeface="Calibri"/>
                <a:cs typeface="Calibri"/>
              </a:rPr>
              <a:t>&amp;  </a:t>
            </a:r>
            <a:r>
              <a:rPr lang="en-SG" sz="1680" spc="-6" dirty="0">
                <a:solidFill>
                  <a:srgbClr val="0D1D5F"/>
                </a:solidFill>
                <a:latin typeface="Calibri"/>
                <a:cs typeface="Calibri"/>
              </a:rPr>
              <a:t>prioritise</a:t>
            </a:r>
            <a:endParaRPr sz="1680" dirty="0">
              <a:latin typeface="Calibri"/>
              <a:cs typeface="Calibri"/>
            </a:endParaRPr>
          </a:p>
        </p:txBody>
      </p:sp>
      <p:sp>
        <p:nvSpPr>
          <p:cNvPr id="14" name="object 14"/>
          <p:cNvSpPr/>
          <p:nvPr/>
        </p:nvSpPr>
        <p:spPr>
          <a:xfrm>
            <a:off x="8438692" y="3449117"/>
            <a:ext cx="2191512" cy="1000506"/>
          </a:xfrm>
          <a:custGeom>
            <a:avLst/>
            <a:gdLst/>
            <a:ahLst/>
            <a:cxnLst/>
            <a:rect l="l" t="t" r="r" b="b"/>
            <a:pathLst>
              <a:path w="1826259" h="833754">
                <a:moveTo>
                  <a:pt x="1719072" y="0"/>
                </a:moveTo>
                <a:lnTo>
                  <a:pt x="106679" y="0"/>
                </a:lnTo>
                <a:lnTo>
                  <a:pt x="65150" y="10922"/>
                </a:lnTo>
                <a:lnTo>
                  <a:pt x="31241" y="40703"/>
                </a:lnTo>
                <a:lnTo>
                  <a:pt x="8381" y="84867"/>
                </a:lnTo>
                <a:lnTo>
                  <a:pt x="0" y="138937"/>
                </a:lnTo>
                <a:lnTo>
                  <a:pt x="0" y="694690"/>
                </a:lnTo>
                <a:lnTo>
                  <a:pt x="8382" y="748760"/>
                </a:lnTo>
                <a:lnTo>
                  <a:pt x="31242" y="792924"/>
                </a:lnTo>
                <a:lnTo>
                  <a:pt x="65150" y="822706"/>
                </a:lnTo>
                <a:lnTo>
                  <a:pt x="106679" y="833628"/>
                </a:lnTo>
                <a:lnTo>
                  <a:pt x="1719072" y="833628"/>
                </a:lnTo>
                <a:lnTo>
                  <a:pt x="1760601" y="822706"/>
                </a:lnTo>
                <a:lnTo>
                  <a:pt x="1794510" y="792924"/>
                </a:lnTo>
                <a:lnTo>
                  <a:pt x="1817370" y="748760"/>
                </a:lnTo>
                <a:lnTo>
                  <a:pt x="1825752" y="694690"/>
                </a:lnTo>
                <a:lnTo>
                  <a:pt x="1825752" y="138937"/>
                </a:lnTo>
                <a:lnTo>
                  <a:pt x="1817369" y="84867"/>
                </a:lnTo>
                <a:lnTo>
                  <a:pt x="1794509" y="40703"/>
                </a:lnTo>
                <a:lnTo>
                  <a:pt x="1760601" y="10922"/>
                </a:lnTo>
                <a:lnTo>
                  <a:pt x="1719072" y="0"/>
                </a:lnTo>
                <a:close/>
              </a:path>
            </a:pathLst>
          </a:custGeom>
          <a:solidFill>
            <a:srgbClr val="FFFFFF"/>
          </a:solidFill>
          <a:ln>
            <a:solidFill>
              <a:schemeClr val="accent6">
                <a:lumMod val="50000"/>
              </a:schemeClr>
            </a:solidFill>
          </a:ln>
        </p:spPr>
        <p:txBody>
          <a:bodyPr wrap="square" lIns="0" tIns="0" rIns="0" bIns="0" rtlCol="0"/>
          <a:lstStyle/>
          <a:p>
            <a:endParaRPr sz="2160" dirty="0"/>
          </a:p>
        </p:txBody>
      </p:sp>
      <p:sp>
        <p:nvSpPr>
          <p:cNvPr id="15" name="object 15"/>
          <p:cNvSpPr/>
          <p:nvPr/>
        </p:nvSpPr>
        <p:spPr>
          <a:xfrm>
            <a:off x="8438692" y="3449117"/>
            <a:ext cx="2191512" cy="1000506"/>
          </a:xfrm>
          <a:custGeom>
            <a:avLst/>
            <a:gdLst/>
            <a:ahLst/>
            <a:cxnLst/>
            <a:rect l="l" t="t" r="r" b="b"/>
            <a:pathLst>
              <a:path w="1826259" h="833754">
                <a:moveTo>
                  <a:pt x="0" y="138937"/>
                </a:moveTo>
                <a:lnTo>
                  <a:pt x="8381" y="84867"/>
                </a:lnTo>
                <a:lnTo>
                  <a:pt x="31241" y="40703"/>
                </a:lnTo>
                <a:lnTo>
                  <a:pt x="65150" y="10922"/>
                </a:lnTo>
                <a:lnTo>
                  <a:pt x="106679" y="0"/>
                </a:lnTo>
                <a:lnTo>
                  <a:pt x="1719072" y="0"/>
                </a:lnTo>
                <a:lnTo>
                  <a:pt x="1760601" y="10922"/>
                </a:lnTo>
                <a:lnTo>
                  <a:pt x="1794509" y="40703"/>
                </a:lnTo>
                <a:lnTo>
                  <a:pt x="1817369" y="84867"/>
                </a:lnTo>
                <a:lnTo>
                  <a:pt x="1825752" y="138937"/>
                </a:lnTo>
                <a:lnTo>
                  <a:pt x="1825752" y="694690"/>
                </a:lnTo>
                <a:lnTo>
                  <a:pt x="1817370" y="748760"/>
                </a:lnTo>
                <a:lnTo>
                  <a:pt x="1794510" y="792924"/>
                </a:lnTo>
                <a:lnTo>
                  <a:pt x="1760601" y="822706"/>
                </a:lnTo>
                <a:lnTo>
                  <a:pt x="1719072" y="833628"/>
                </a:lnTo>
                <a:lnTo>
                  <a:pt x="106679" y="833628"/>
                </a:lnTo>
                <a:lnTo>
                  <a:pt x="65150" y="822706"/>
                </a:lnTo>
                <a:lnTo>
                  <a:pt x="31242" y="792924"/>
                </a:lnTo>
                <a:lnTo>
                  <a:pt x="8382" y="748760"/>
                </a:lnTo>
                <a:lnTo>
                  <a:pt x="0" y="694690"/>
                </a:lnTo>
                <a:lnTo>
                  <a:pt x="0" y="138937"/>
                </a:lnTo>
                <a:close/>
              </a:path>
            </a:pathLst>
          </a:custGeom>
          <a:ln w="12192">
            <a:solidFill>
              <a:schemeClr val="accent6">
                <a:lumMod val="50000"/>
              </a:schemeClr>
            </a:solidFill>
          </a:ln>
        </p:spPr>
        <p:txBody>
          <a:bodyPr wrap="square" lIns="0" tIns="0" rIns="0" bIns="0" rtlCol="0"/>
          <a:lstStyle/>
          <a:p>
            <a:endParaRPr sz="2160" dirty="0"/>
          </a:p>
        </p:txBody>
      </p:sp>
      <p:sp>
        <p:nvSpPr>
          <p:cNvPr id="16" name="object 16"/>
          <p:cNvSpPr txBox="1"/>
          <p:nvPr/>
        </p:nvSpPr>
        <p:spPr>
          <a:xfrm>
            <a:off x="8565794" y="3549396"/>
            <a:ext cx="1939290" cy="739626"/>
          </a:xfrm>
          <a:prstGeom prst="rect">
            <a:avLst/>
          </a:prstGeom>
        </p:spPr>
        <p:txBody>
          <a:bodyPr vert="horz" wrap="square" lIns="0" tIns="41148" rIns="0" bIns="0" rtlCol="0">
            <a:spAutoFit/>
          </a:bodyPr>
          <a:lstStyle/>
          <a:p>
            <a:pPr marL="15240" marR="6096" indent="-3048" algn="ctr">
              <a:lnSpc>
                <a:spcPct val="90100"/>
              </a:lnSpc>
              <a:spcBef>
                <a:spcPts val="324"/>
              </a:spcBef>
            </a:pPr>
            <a:r>
              <a:rPr sz="1680" spc="-6" dirty="0">
                <a:solidFill>
                  <a:srgbClr val="0D1D5F"/>
                </a:solidFill>
                <a:latin typeface="Calibri"/>
                <a:cs typeface="Calibri"/>
              </a:rPr>
              <a:t>Disclose the </a:t>
            </a:r>
            <a:r>
              <a:rPr sz="1680" spc="-12" dirty="0">
                <a:solidFill>
                  <a:srgbClr val="0D1D5F"/>
                </a:solidFill>
                <a:latin typeface="Calibri"/>
                <a:cs typeface="Calibri"/>
              </a:rPr>
              <a:t>process  to </a:t>
            </a:r>
            <a:r>
              <a:rPr sz="1680" spc="-6" dirty="0">
                <a:solidFill>
                  <a:srgbClr val="0D1D5F"/>
                </a:solidFill>
                <a:latin typeface="Calibri"/>
                <a:cs typeface="Calibri"/>
              </a:rPr>
              <a:t>determine</a:t>
            </a:r>
            <a:r>
              <a:rPr sz="1680" spc="-60" dirty="0">
                <a:solidFill>
                  <a:srgbClr val="0D1D5F"/>
                </a:solidFill>
                <a:latin typeface="Calibri"/>
                <a:cs typeface="Calibri"/>
              </a:rPr>
              <a:t> </a:t>
            </a:r>
            <a:r>
              <a:rPr sz="1680" spc="-6" dirty="0">
                <a:solidFill>
                  <a:srgbClr val="0D1D5F"/>
                </a:solidFill>
                <a:latin typeface="Calibri"/>
                <a:cs typeface="Calibri"/>
              </a:rPr>
              <a:t>material  topics</a:t>
            </a:r>
            <a:endParaRPr sz="1680" dirty="0">
              <a:latin typeface="Calibri"/>
              <a:cs typeface="Calibri"/>
            </a:endParaRPr>
          </a:p>
        </p:txBody>
      </p:sp>
      <p:sp>
        <p:nvSpPr>
          <p:cNvPr id="17" name="object 17"/>
          <p:cNvSpPr/>
          <p:nvPr/>
        </p:nvSpPr>
        <p:spPr>
          <a:xfrm>
            <a:off x="5393741" y="3450946"/>
            <a:ext cx="2193036" cy="1000506"/>
          </a:xfrm>
          <a:custGeom>
            <a:avLst/>
            <a:gdLst/>
            <a:ahLst/>
            <a:cxnLst/>
            <a:rect l="l" t="t" r="r" b="b"/>
            <a:pathLst>
              <a:path w="1827529" h="833754">
                <a:moveTo>
                  <a:pt x="1720595" y="0"/>
                </a:moveTo>
                <a:lnTo>
                  <a:pt x="106679" y="0"/>
                </a:lnTo>
                <a:lnTo>
                  <a:pt x="65151" y="10922"/>
                </a:lnTo>
                <a:lnTo>
                  <a:pt x="31242" y="40703"/>
                </a:lnTo>
                <a:lnTo>
                  <a:pt x="8382" y="84867"/>
                </a:lnTo>
                <a:lnTo>
                  <a:pt x="0" y="138937"/>
                </a:lnTo>
                <a:lnTo>
                  <a:pt x="0" y="694689"/>
                </a:lnTo>
                <a:lnTo>
                  <a:pt x="8381" y="748760"/>
                </a:lnTo>
                <a:lnTo>
                  <a:pt x="31242" y="792924"/>
                </a:lnTo>
                <a:lnTo>
                  <a:pt x="65151" y="822706"/>
                </a:lnTo>
                <a:lnTo>
                  <a:pt x="106679" y="833628"/>
                </a:lnTo>
                <a:lnTo>
                  <a:pt x="1720595" y="833628"/>
                </a:lnTo>
                <a:lnTo>
                  <a:pt x="1762124" y="822706"/>
                </a:lnTo>
                <a:lnTo>
                  <a:pt x="1796033" y="792924"/>
                </a:lnTo>
                <a:lnTo>
                  <a:pt x="1818893" y="748760"/>
                </a:lnTo>
                <a:lnTo>
                  <a:pt x="1827276" y="694689"/>
                </a:lnTo>
                <a:lnTo>
                  <a:pt x="1827276" y="138937"/>
                </a:lnTo>
                <a:lnTo>
                  <a:pt x="1818894" y="84867"/>
                </a:lnTo>
                <a:lnTo>
                  <a:pt x="1796034" y="40703"/>
                </a:lnTo>
                <a:lnTo>
                  <a:pt x="1762125" y="10922"/>
                </a:lnTo>
                <a:lnTo>
                  <a:pt x="1720595" y="0"/>
                </a:lnTo>
                <a:close/>
              </a:path>
            </a:pathLst>
          </a:custGeom>
          <a:solidFill>
            <a:srgbClr val="FFFFFF"/>
          </a:solidFill>
        </p:spPr>
        <p:txBody>
          <a:bodyPr wrap="square" lIns="0" tIns="0" rIns="0" bIns="0" rtlCol="0"/>
          <a:lstStyle/>
          <a:p>
            <a:endParaRPr sz="2160" dirty="0"/>
          </a:p>
        </p:txBody>
      </p:sp>
      <p:sp>
        <p:nvSpPr>
          <p:cNvPr id="18" name="object 18"/>
          <p:cNvSpPr/>
          <p:nvPr/>
        </p:nvSpPr>
        <p:spPr>
          <a:xfrm>
            <a:off x="5393741" y="3450946"/>
            <a:ext cx="2193036" cy="1000506"/>
          </a:xfrm>
          <a:custGeom>
            <a:avLst/>
            <a:gdLst/>
            <a:ahLst/>
            <a:cxnLst/>
            <a:rect l="l" t="t" r="r" b="b"/>
            <a:pathLst>
              <a:path w="1827529" h="833754">
                <a:moveTo>
                  <a:pt x="0" y="138937"/>
                </a:moveTo>
                <a:lnTo>
                  <a:pt x="8382" y="84867"/>
                </a:lnTo>
                <a:lnTo>
                  <a:pt x="31242" y="40703"/>
                </a:lnTo>
                <a:lnTo>
                  <a:pt x="65151" y="10922"/>
                </a:lnTo>
                <a:lnTo>
                  <a:pt x="106679" y="0"/>
                </a:lnTo>
                <a:lnTo>
                  <a:pt x="1720595" y="0"/>
                </a:lnTo>
                <a:lnTo>
                  <a:pt x="1762125" y="10922"/>
                </a:lnTo>
                <a:lnTo>
                  <a:pt x="1796034" y="40703"/>
                </a:lnTo>
                <a:lnTo>
                  <a:pt x="1818894" y="84867"/>
                </a:lnTo>
                <a:lnTo>
                  <a:pt x="1827276" y="138937"/>
                </a:lnTo>
                <a:lnTo>
                  <a:pt x="1827276" y="694689"/>
                </a:lnTo>
                <a:lnTo>
                  <a:pt x="1818893" y="748760"/>
                </a:lnTo>
                <a:lnTo>
                  <a:pt x="1796033" y="792924"/>
                </a:lnTo>
                <a:lnTo>
                  <a:pt x="1762124" y="822706"/>
                </a:lnTo>
                <a:lnTo>
                  <a:pt x="1720595" y="833628"/>
                </a:lnTo>
                <a:lnTo>
                  <a:pt x="106679" y="833628"/>
                </a:lnTo>
                <a:lnTo>
                  <a:pt x="65150" y="822706"/>
                </a:lnTo>
                <a:lnTo>
                  <a:pt x="31241" y="792924"/>
                </a:lnTo>
                <a:lnTo>
                  <a:pt x="8381" y="748760"/>
                </a:lnTo>
                <a:lnTo>
                  <a:pt x="0" y="694689"/>
                </a:lnTo>
                <a:lnTo>
                  <a:pt x="0" y="138937"/>
                </a:lnTo>
                <a:close/>
              </a:path>
            </a:pathLst>
          </a:custGeom>
          <a:ln w="12192">
            <a:solidFill>
              <a:schemeClr val="accent6">
                <a:lumMod val="50000"/>
              </a:schemeClr>
            </a:solidFill>
          </a:ln>
        </p:spPr>
        <p:txBody>
          <a:bodyPr wrap="square" lIns="0" tIns="0" rIns="0" bIns="0" rtlCol="0"/>
          <a:lstStyle/>
          <a:p>
            <a:endParaRPr sz="2160" dirty="0"/>
          </a:p>
        </p:txBody>
      </p:sp>
      <p:sp>
        <p:nvSpPr>
          <p:cNvPr id="19" name="object 19"/>
          <p:cNvSpPr txBox="1"/>
          <p:nvPr/>
        </p:nvSpPr>
        <p:spPr>
          <a:xfrm>
            <a:off x="5688634" y="3549792"/>
            <a:ext cx="1602486" cy="739626"/>
          </a:xfrm>
          <a:prstGeom prst="rect">
            <a:avLst/>
          </a:prstGeom>
        </p:spPr>
        <p:txBody>
          <a:bodyPr vert="horz" wrap="square" lIns="0" tIns="41148" rIns="0" bIns="0" rtlCol="0">
            <a:spAutoFit/>
          </a:bodyPr>
          <a:lstStyle/>
          <a:p>
            <a:pPr marL="15240" marR="6096" algn="ctr">
              <a:lnSpc>
                <a:spcPct val="90100"/>
              </a:lnSpc>
              <a:spcBef>
                <a:spcPts val="324"/>
              </a:spcBef>
            </a:pPr>
            <a:r>
              <a:rPr sz="1680" spc="-6" dirty="0">
                <a:solidFill>
                  <a:srgbClr val="0D1D5F"/>
                </a:solidFill>
                <a:latin typeface="Calibri"/>
                <a:cs typeface="Calibri"/>
              </a:rPr>
              <a:t>Disclose the list</a:t>
            </a:r>
            <a:r>
              <a:rPr sz="1680" spc="-54" dirty="0">
                <a:solidFill>
                  <a:srgbClr val="0D1D5F"/>
                </a:solidFill>
                <a:latin typeface="Calibri"/>
                <a:cs typeface="Calibri"/>
              </a:rPr>
              <a:t> </a:t>
            </a:r>
            <a:r>
              <a:rPr sz="1680" spc="-6" dirty="0">
                <a:solidFill>
                  <a:srgbClr val="0D1D5F"/>
                </a:solidFill>
                <a:latin typeface="Calibri"/>
                <a:cs typeface="Calibri"/>
              </a:rPr>
              <a:t>of  material topics </a:t>
            </a:r>
            <a:r>
              <a:rPr sz="1680" dirty="0">
                <a:solidFill>
                  <a:srgbClr val="0D1D5F"/>
                </a:solidFill>
                <a:latin typeface="Calibri"/>
                <a:cs typeface="Calibri"/>
              </a:rPr>
              <a:t>&amp;  </a:t>
            </a:r>
            <a:r>
              <a:rPr sz="1680" spc="-6" dirty="0">
                <a:solidFill>
                  <a:srgbClr val="0D1D5F"/>
                </a:solidFill>
                <a:latin typeface="Calibri"/>
                <a:cs typeface="Calibri"/>
              </a:rPr>
              <a:t>boundary</a:t>
            </a:r>
            <a:r>
              <a:rPr lang="en-SG" sz="1680" spc="-6" dirty="0">
                <a:solidFill>
                  <a:srgbClr val="0D1D5F"/>
                </a:solidFill>
                <a:latin typeface="Calibri"/>
                <a:cs typeface="Calibri"/>
              </a:rPr>
              <a:t> (scope)</a:t>
            </a:r>
            <a:endParaRPr sz="1680" dirty="0">
              <a:latin typeface="Calibri"/>
              <a:cs typeface="Calibri"/>
            </a:endParaRPr>
          </a:p>
        </p:txBody>
      </p:sp>
      <p:sp>
        <p:nvSpPr>
          <p:cNvPr id="20" name="object 20"/>
          <p:cNvSpPr/>
          <p:nvPr/>
        </p:nvSpPr>
        <p:spPr>
          <a:xfrm>
            <a:off x="2350616" y="3443630"/>
            <a:ext cx="2193036" cy="1002792"/>
          </a:xfrm>
          <a:custGeom>
            <a:avLst/>
            <a:gdLst/>
            <a:ahLst/>
            <a:cxnLst/>
            <a:rect l="l" t="t" r="r" b="b"/>
            <a:pathLst>
              <a:path w="1827529" h="835660">
                <a:moveTo>
                  <a:pt x="1720596" y="0"/>
                </a:moveTo>
                <a:lnTo>
                  <a:pt x="106680" y="0"/>
                </a:lnTo>
                <a:lnTo>
                  <a:pt x="65150" y="10943"/>
                </a:lnTo>
                <a:lnTo>
                  <a:pt x="31241" y="40782"/>
                </a:lnTo>
                <a:lnTo>
                  <a:pt x="8381" y="85028"/>
                </a:lnTo>
                <a:lnTo>
                  <a:pt x="0" y="139191"/>
                </a:lnTo>
                <a:lnTo>
                  <a:pt x="0" y="695959"/>
                </a:lnTo>
                <a:lnTo>
                  <a:pt x="8382" y="750123"/>
                </a:lnTo>
                <a:lnTo>
                  <a:pt x="31242" y="794369"/>
                </a:lnTo>
                <a:lnTo>
                  <a:pt x="65151" y="824208"/>
                </a:lnTo>
                <a:lnTo>
                  <a:pt x="106680" y="835151"/>
                </a:lnTo>
                <a:lnTo>
                  <a:pt x="1720596" y="835151"/>
                </a:lnTo>
                <a:lnTo>
                  <a:pt x="1762125" y="824208"/>
                </a:lnTo>
                <a:lnTo>
                  <a:pt x="1796033" y="794369"/>
                </a:lnTo>
                <a:lnTo>
                  <a:pt x="1818893" y="750123"/>
                </a:lnTo>
                <a:lnTo>
                  <a:pt x="1827276" y="695959"/>
                </a:lnTo>
                <a:lnTo>
                  <a:pt x="1827276" y="139191"/>
                </a:lnTo>
                <a:lnTo>
                  <a:pt x="1818894" y="85028"/>
                </a:lnTo>
                <a:lnTo>
                  <a:pt x="1796034" y="40782"/>
                </a:lnTo>
                <a:lnTo>
                  <a:pt x="1762125" y="10943"/>
                </a:lnTo>
                <a:lnTo>
                  <a:pt x="1720596" y="0"/>
                </a:lnTo>
                <a:close/>
              </a:path>
            </a:pathLst>
          </a:custGeom>
          <a:solidFill>
            <a:srgbClr val="FFFFFF"/>
          </a:solidFill>
        </p:spPr>
        <p:txBody>
          <a:bodyPr wrap="square" lIns="0" tIns="0" rIns="0" bIns="0" rtlCol="0"/>
          <a:lstStyle/>
          <a:p>
            <a:endParaRPr sz="2160" dirty="0"/>
          </a:p>
        </p:txBody>
      </p:sp>
      <p:sp>
        <p:nvSpPr>
          <p:cNvPr id="21" name="object 21"/>
          <p:cNvSpPr/>
          <p:nvPr/>
        </p:nvSpPr>
        <p:spPr>
          <a:xfrm>
            <a:off x="2350616" y="3443630"/>
            <a:ext cx="2193036" cy="1002792"/>
          </a:xfrm>
          <a:custGeom>
            <a:avLst/>
            <a:gdLst/>
            <a:ahLst/>
            <a:cxnLst/>
            <a:rect l="l" t="t" r="r" b="b"/>
            <a:pathLst>
              <a:path w="1827529" h="835660">
                <a:moveTo>
                  <a:pt x="0" y="139191"/>
                </a:moveTo>
                <a:lnTo>
                  <a:pt x="8381" y="85028"/>
                </a:lnTo>
                <a:lnTo>
                  <a:pt x="31241" y="40782"/>
                </a:lnTo>
                <a:lnTo>
                  <a:pt x="65150" y="10943"/>
                </a:lnTo>
                <a:lnTo>
                  <a:pt x="106680" y="0"/>
                </a:lnTo>
                <a:lnTo>
                  <a:pt x="1720596" y="0"/>
                </a:lnTo>
                <a:lnTo>
                  <a:pt x="1762125" y="10943"/>
                </a:lnTo>
                <a:lnTo>
                  <a:pt x="1796034" y="40782"/>
                </a:lnTo>
                <a:lnTo>
                  <a:pt x="1818894" y="85028"/>
                </a:lnTo>
                <a:lnTo>
                  <a:pt x="1827276" y="139191"/>
                </a:lnTo>
                <a:lnTo>
                  <a:pt x="1827276" y="695959"/>
                </a:lnTo>
                <a:lnTo>
                  <a:pt x="1818893" y="750123"/>
                </a:lnTo>
                <a:lnTo>
                  <a:pt x="1796033" y="794369"/>
                </a:lnTo>
                <a:lnTo>
                  <a:pt x="1762125" y="824208"/>
                </a:lnTo>
                <a:lnTo>
                  <a:pt x="1720596" y="835151"/>
                </a:lnTo>
                <a:lnTo>
                  <a:pt x="106680" y="835151"/>
                </a:lnTo>
                <a:lnTo>
                  <a:pt x="65151" y="824208"/>
                </a:lnTo>
                <a:lnTo>
                  <a:pt x="31242" y="794369"/>
                </a:lnTo>
                <a:lnTo>
                  <a:pt x="8382" y="750123"/>
                </a:lnTo>
                <a:lnTo>
                  <a:pt x="0" y="695959"/>
                </a:lnTo>
                <a:lnTo>
                  <a:pt x="0" y="139191"/>
                </a:lnTo>
                <a:close/>
              </a:path>
            </a:pathLst>
          </a:custGeom>
          <a:ln w="12192">
            <a:solidFill>
              <a:schemeClr val="accent6">
                <a:lumMod val="50000"/>
              </a:schemeClr>
            </a:solidFill>
          </a:ln>
        </p:spPr>
        <p:txBody>
          <a:bodyPr wrap="square" lIns="0" tIns="0" rIns="0" bIns="0" rtlCol="0"/>
          <a:lstStyle/>
          <a:p>
            <a:endParaRPr sz="2160" dirty="0"/>
          </a:p>
        </p:txBody>
      </p:sp>
      <p:sp>
        <p:nvSpPr>
          <p:cNvPr id="22" name="object 22"/>
          <p:cNvSpPr txBox="1"/>
          <p:nvPr/>
        </p:nvSpPr>
        <p:spPr>
          <a:xfrm>
            <a:off x="2489301" y="3544672"/>
            <a:ext cx="1914906" cy="737894"/>
          </a:xfrm>
          <a:prstGeom prst="rect">
            <a:avLst/>
          </a:prstGeom>
        </p:spPr>
        <p:txBody>
          <a:bodyPr vert="horz" wrap="square" lIns="0" tIns="44958" rIns="0" bIns="0" rtlCol="0">
            <a:spAutoFit/>
          </a:bodyPr>
          <a:lstStyle/>
          <a:p>
            <a:pPr marL="14478" marR="6096" indent="762" algn="ctr">
              <a:lnSpc>
                <a:spcPts val="1812"/>
              </a:lnSpc>
              <a:spcBef>
                <a:spcPts val="354"/>
              </a:spcBef>
            </a:pPr>
            <a:r>
              <a:rPr sz="1680" spc="-12" dirty="0">
                <a:solidFill>
                  <a:srgbClr val="0D1D5F"/>
                </a:solidFill>
                <a:latin typeface="Calibri"/>
                <a:cs typeface="Calibri"/>
              </a:rPr>
              <a:t>For </a:t>
            </a:r>
            <a:r>
              <a:rPr sz="1680" spc="-6" dirty="0">
                <a:solidFill>
                  <a:srgbClr val="0D1D5F"/>
                </a:solidFill>
                <a:latin typeface="Calibri"/>
                <a:cs typeface="Calibri"/>
              </a:rPr>
              <a:t>each </a:t>
            </a:r>
            <a:r>
              <a:rPr sz="1680" spc="-12" dirty="0">
                <a:solidFill>
                  <a:srgbClr val="0D1D5F"/>
                </a:solidFill>
                <a:latin typeface="Calibri"/>
                <a:cs typeface="Calibri"/>
              </a:rPr>
              <a:t>topic,  </a:t>
            </a:r>
            <a:r>
              <a:rPr sz="1680" dirty="0">
                <a:solidFill>
                  <a:srgbClr val="0D1D5F"/>
                </a:solidFill>
                <a:latin typeface="Calibri"/>
                <a:cs typeface="Calibri"/>
              </a:rPr>
              <a:t>disclose </a:t>
            </a:r>
            <a:r>
              <a:rPr sz="1680" spc="-12" dirty="0">
                <a:solidFill>
                  <a:srgbClr val="0D1D5F"/>
                </a:solidFill>
                <a:latin typeface="Calibri"/>
                <a:cs typeface="Calibri"/>
              </a:rPr>
              <a:t>approach,  target </a:t>
            </a:r>
            <a:r>
              <a:rPr sz="1680" dirty="0">
                <a:solidFill>
                  <a:srgbClr val="0D1D5F"/>
                </a:solidFill>
                <a:latin typeface="Calibri"/>
                <a:cs typeface="Calibri"/>
              </a:rPr>
              <a:t>&amp;</a:t>
            </a:r>
            <a:r>
              <a:rPr sz="1680" spc="-96" dirty="0">
                <a:solidFill>
                  <a:srgbClr val="0D1D5F"/>
                </a:solidFill>
                <a:latin typeface="Calibri"/>
                <a:cs typeface="Calibri"/>
              </a:rPr>
              <a:t> </a:t>
            </a:r>
            <a:r>
              <a:rPr sz="1680" spc="-6" dirty="0">
                <a:solidFill>
                  <a:srgbClr val="0D1D5F"/>
                </a:solidFill>
                <a:latin typeface="Calibri"/>
                <a:cs typeface="Calibri"/>
              </a:rPr>
              <a:t>performance</a:t>
            </a:r>
            <a:endParaRPr sz="1680" dirty="0">
              <a:latin typeface="Calibri"/>
              <a:cs typeface="Calibri"/>
            </a:endParaRPr>
          </a:p>
        </p:txBody>
      </p:sp>
      <p:sp>
        <p:nvSpPr>
          <p:cNvPr id="23" name="object 23"/>
          <p:cNvSpPr/>
          <p:nvPr/>
        </p:nvSpPr>
        <p:spPr>
          <a:xfrm>
            <a:off x="5393741" y="2083003"/>
            <a:ext cx="2193036" cy="1000506"/>
          </a:xfrm>
          <a:custGeom>
            <a:avLst/>
            <a:gdLst/>
            <a:ahLst/>
            <a:cxnLst/>
            <a:rect l="l" t="t" r="r" b="b"/>
            <a:pathLst>
              <a:path w="1827529" h="833755">
                <a:moveTo>
                  <a:pt x="1720595" y="0"/>
                </a:moveTo>
                <a:lnTo>
                  <a:pt x="106679" y="0"/>
                </a:lnTo>
                <a:lnTo>
                  <a:pt x="65151" y="10922"/>
                </a:lnTo>
                <a:lnTo>
                  <a:pt x="31242" y="40703"/>
                </a:lnTo>
                <a:lnTo>
                  <a:pt x="8382" y="84867"/>
                </a:lnTo>
                <a:lnTo>
                  <a:pt x="0" y="138937"/>
                </a:lnTo>
                <a:lnTo>
                  <a:pt x="0" y="694689"/>
                </a:lnTo>
                <a:lnTo>
                  <a:pt x="8381" y="748760"/>
                </a:lnTo>
                <a:lnTo>
                  <a:pt x="31241" y="792924"/>
                </a:lnTo>
                <a:lnTo>
                  <a:pt x="65150" y="822705"/>
                </a:lnTo>
                <a:lnTo>
                  <a:pt x="106679" y="833627"/>
                </a:lnTo>
                <a:lnTo>
                  <a:pt x="1720595" y="833627"/>
                </a:lnTo>
                <a:lnTo>
                  <a:pt x="1762124" y="822705"/>
                </a:lnTo>
                <a:lnTo>
                  <a:pt x="1796033" y="792924"/>
                </a:lnTo>
                <a:lnTo>
                  <a:pt x="1818893" y="748760"/>
                </a:lnTo>
                <a:lnTo>
                  <a:pt x="1827276" y="694689"/>
                </a:lnTo>
                <a:lnTo>
                  <a:pt x="1827276" y="138937"/>
                </a:lnTo>
                <a:lnTo>
                  <a:pt x="1818894" y="84867"/>
                </a:lnTo>
                <a:lnTo>
                  <a:pt x="1796034" y="40703"/>
                </a:lnTo>
                <a:lnTo>
                  <a:pt x="1762125" y="10922"/>
                </a:lnTo>
                <a:lnTo>
                  <a:pt x="1720595" y="0"/>
                </a:lnTo>
                <a:close/>
              </a:path>
            </a:pathLst>
          </a:custGeom>
          <a:solidFill>
            <a:srgbClr val="FFFFFF"/>
          </a:solidFill>
          <a:ln>
            <a:solidFill>
              <a:schemeClr val="accent6">
                <a:lumMod val="50000"/>
              </a:schemeClr>
            </a:solidFill>
          </a:ln>
        </p:spPr>
        <p:txBody>
          <a:bodyPr wrap="square" lIns="0" tIns="0" rIns="0" bIns="0" rtlCol="0"/>
          <a:lstStyle/>
          <a:p>
            <a:endParaRPr sz="2160" dirty="0"/>
          </a:p>
        </p:txBody>
      </p:sp>
      <p:sp>
        <p:nvSpPr>
          <p:cNvPr id="24" name="object 24"/>
          <p:cNvSpPr/>
          <p:nvPr/>
        </p:nvSpPr>
        <p:spPr>
          <a:xfrm>
            <a:off x="5393741" y="2083003"/>
            <a:ext cx="2193036" cy="1000506"/>
          </a:xfrm>
          <a:custGeom>
            <a:avLst/>
            <a:gdLst/>
            <a:ahLst/>
            <a:cxnLst/>
            <a:rect l="l" t="t" r="r" b="b"/>
            <a:pathLst>
              <a:path w="1827529" h="833755">
                <a:moveTo>
                  <a:pt x="0" y="138937"/>
                </a:moveTo>
                <a:lnTo>
                  <a:pt x="8382" y="84867"/>
                </a:lnTo>
                <a:lnTo>
                  <a:pt x="31242" y="40703"/>
                </a:lnTo>
                <a:lnTo>
                  <a:pt x="65151" y="10922"/>
                </a:lnTo>
                <a:lnTo>
                  <a:pt x="106679" y="0"/>
                </a:lnTo>
                <a:lnTo>
                  <a:pt x="1720595" y="0"/>
                </a:lnTo>
                <a:lnTo>
                  <a:pt x="1762125" y="10922"/>
                </a:lnTo>
                <a:lnTo>
                  <a:pt x="1796034" y="40703"/>
                </a:lnTo>
                <a:lnTo>
                  <a:pt x="1818894" y="84867"/>
                </a:lnTo>
                <a:lnTo>
                  <a:pt x="1827276" y="138937"/>
                </a:lnTo>
                <a:lnTo>
                  <a:pt x="1827276" y="694689"/>
                </a:lnTo>
                <a:lnTo>
                  <a:pt x="1818893" y="748760"/>
                </a:lnTo>
                <a:lnTo>
                  <a:pt x="1796033" y="792924"/>
                </a:lnTo>
                <a:lnTo>
                  <a:pt x="1762124" y="822705"/>
                </a:lnTo>
                <a:lnTo>
                  <a:pt x="1720595" y="833627"/>
                </a:lnTo>
                <a:lnTo>
                  <a:pt x="106679" y="833627"/>
                </a:lnTo>
                <a:lnTo>
                  <a:pt x="65150" y="822705"/>
                </a:lnTo>
                <a:lnTo>
                  <a:pt x="31241" y="792924"/>
                </a:lnTo>
                <a:lnTo>
                  <a:pt x="8381" y="748760"/>
                </a:lnTo>
                <a:lnTo>
                  <a:pt x="0" y="694689"/>
                </a:lnTo>
                <a:lnTo>
                  <a:pt x="0" y="138937"/>
                </a:lnTo>
                <a:close/>
              </a:path>
            </a:pathLst>
          </a:custGeom>
          <a:ln w="12192">
            <a:solidFill>
              <a:schemeClr val="accent6">
                <a:lumMod val="50000"/>
              </a:schemeClr>
            </a:solidFill>
          </a:ln>
        </p:spPr>
        <p:txBody>
          <a:bodyPr wrap="square" lIns="0" tIns="0" rIns="0" bIns="0" rtlCol="0"/>
          <a:lstStyle/>
          <a:p>
            <a:endParaRPr sz="2160" dirty="0"/>
          </a:p>
        </p:txBody>
      </p:sp>
      <p:sp>
        <p:nvSpPr>
          <p:cNvPr id="25" name="object 25"/>
          <p:cNvSpPr txBox="1"/>
          <p:nvPr/>
        </p:nvSpPr>
        <p:spPr>
          <a:xfrm>
            <a:off x="5937351" y="2297888"/>
            <a:ext cx="1108710" cy="507062"/>
          </a:xfrm>
          <a:prstGeom prst="rect">
            <a:avLst/>
          </a:prstGeom>
        </p:spPr>
        <p:txBody>
          <a:bodyPr vert="horz" wrap="square" lIns="0" tIns="44958" rIns="0" bIns="0" rtlCol="0">
            <a:spAutoFit/>
          </a:bodyPr>
          <a:lstStyle/>
          <a:p>
            <a:pPr marL="15240" marR="6096" indent="21336">
              <a:lnSpc>
                <a:spcPts val="1812"/>
              </a:lnSpc>
              <a:spcBef>
                <a:spcPts val="354"/>
              </a:spcBef>
            </a:pPr>
            <a:r>
              <a:rPr sz="1680" b="1" spc="-12" dirty="0">
                <a:solidFill>
                  <a:srgbClr val="0D1D5F"/>
                </a:solidFill>
                <a:latin typeface="Calibri"/>
                <a:cs typeface="Calibri"/>
              </a:rPr>
              <a:t>Stakeholder  </a:t>
            </a:r>
            <a:r>
              <a:rPr sz="1680" b="1" spc="-6" dirty="0">
                <a:solidFill>
                  <a:srgbClr val="0D1D5F"/>
                </a:solidFill>
                <a:latin typeface="Calibri"/>
                <a:cs typeface="Calibri"/>
              </a:rPr>
              <a:t>E</a:t>
            </a:r>
            <a:r>
              <a:rPr sz="1680" b="1" spc="-12" dirty="0">
                <a:solidFill>
                  <a:srgbClr val="0D1D5F"/>
                </a:solidFill>
                <a:latin typeface="Calibri"/>
                <a:cs typeface="Calibri"/>
              </a:rPr>
              <a:t>n</a:t>
            </a:r>
            <a:r>
              <a:rPr sz="1680" b="1" spc="-30" dirty="0">
                <a:solidFill>
                  <a:srgbClr val="0D1D5F"/>
                </a:solidFill>
                <a:latin typeface="Calibri"/>
                <a:cs typeface="Calibri"/>
              </a:rPr>
              <a:t>g</a:t>
            </a:r>
            <a:r>
              <a:rPr sz="1680" b="1" dirty="0">
                <a:solidFill>
                  <a:srgbClr val="0D1D5F"/>
                </a:solidFill>
                <a:latin typeface="Calibri"/>
                <a:cs typeface="Calibri"/>
              </a:rPr>
              <a:t>a</a:t>
            </a:r>
            <a:r>
              <a:rPr sz="1680" b="1" spc="-18" dirty="0">
                <a:solidFill>
                  <a:srgbClr val="0D1D5F"/>
                </a:solidFill>
                <a:latin typeface="Calibri"/>
                <a:cs typeface="Calibri"/>
              </a:rPr>
              <a:t>g</a:t>
            </a:r>
            <a:r>
              <a:rPr sz="1680" b="1" dirty="0">
                <a:solidFill>
                  <a:srgbClr val="0D1D5F"/>
                </a:solidFill>
                <a:latin typeface="Calibri"/>
                <a:cs typeface="Calibri"/>
              </a:rPr>
              <a:t>e</a:t>
            </a:r>
            <a:r>
              <a:rPr sz="1680" b="1" spc="-12" dirty="0">
                <a:solidFill>
                  <a:srgbClr val="0D1D5F"/>
                </a:solidFill>
                <a:latin typeface="Calibri"/>
                <a:cs typeface="Calibri"/>
              </a:rPr>
              <a:t>m</a:t>
            </a:r>
            <a:r>
              <a:rPr sz="1680" b="1" dirty="0">
                <a:solidFill>
                  <a:srgbClr val="0D1D5F"/>
                </a:solidFill>
                <a:latin typeface="Calibri"/>
                <a:cs typeface="Calibri"/>
              </a:rPr>
              <a:t>e</a:t>
            </a:r>
            <a:r>
              <a:rPr sz="1680" b="1" spc="-24" dirty="0">
                <a:solidFill>
                  <a:srgbClr val="0D1D5F"/>
                </a:solidFill>
                <a:latin typeface="Calibri"/>
                <a:cs typeface="Calibri"/>
              </a:rPr>
              <a:t>n</a:t>
            </a:r>
            <a:r>
              <a:rPr sz="1680" b="1" dirty="0">
                <a:solidFill>
                  <a:srgbClr val="0D1D5F"/>
                </a:solidFill>
                <a:latin typeface="Calibri"/>
                <a:cs typeface="Calibri"/>
              </a:rPr>
              <a:t>t</a:t>
            </a:r>
            <a:endParaRPr sz="1680" b="1" dirty="0">
              <a:latin typeface="Calibri"/>
              <a:cs typeface="Calibri"/>
            </a:endParaRPr>
          </a:p>
        </p:txBody>
      </p:sp>
      <p:sp>
        <p:nvSpPr>
          <p:cNvPr id="26" name="object 26"/>
          <p:cNvSpPr/>
          <p:nvPr/>
        </p:nvSpPr>
        <p:spPr>
          <a:xfrm>
            <a:off x="4845101" y="2382926"/>
            <a:ext cx="278130" cy="353568"/>
          </a:xfrm>
          <a:custGeom>
            <a:avLst/>
            <a:gdLst/>
            <a:ahLst/>
            <a:cxnLst/>
            <a:rect l="l" t="t" r="r" b="b"/>
            <a:pathLst>
              <a:path w="231775" h="294639">
                <a:moveTo>
                  <a:pt x="0" y="0"/>
                </a:moveTo>
                <a:lnTo>
                  <a:pt x="0" y="294131"/>
                </a:lnTo>
                <a:lnTo>
                  <a:pt x="231648" y="147065"/>
                </a:lnTo>
                <a:lnTo>
                  <a:pt x="0" y="0"/>
                </a:lnTo>
                <a:close/>
              </a:path>
            </a:pathLst>
          </a:custGeom>
          <a:solidFill>
            <a:schemeClr val="accent6">
              <a:lumMod val="75000"/>
            </a:schemeClr>
          </a:solidFill>
        </p:spPr>
        <p:txBody>
          <a:bodyPr wrap="square" lIns="0" tIns="0" rIns="0" bIns="0" rtlCol="0"/>
          <a:lstStyle/>
          <a:p>
            <a:endParaRPr sz="2160" dirty="0"/>
          </a:p>
        </p:txBody>
      </p:sp>
      <p:sp>
        <p:nvSpPr>
          <p:cNvPr id="27" name="object 27"/>
          <p:cNvSpPr/>
          <p:nvPr/>
        </p:nvSpPr>
        <p:spPr>
          <a:xfrm>
            <a:off x="7851649" y="2382926"/>
            <a:ext cx="278130" cy="353568"/>
          </a:xfrm>
          <a:custGeom>
            <a:avLst/>
            <a:gdLst/>
            <a:ahLst/>
            <a:cxnLst/>
            <a:rect l="l" t="t" r="r" b="b"/>
            <a:pathLst>
              <a:path w="231775" h="294639">
                <a:moveTo>
                  <a:pt x="0" y="0"/>
                </a:moveTo>
                <a:lnTo>
                  <a:pt x="0" y="294131"/>
                </a:lnTo>
                <a:lnTo>
                  <a:pt x="231648" y="147065"/>
                </a:lnTo>
                <a:lnTo>
                  <a:pt x="0" y="0"/>
                </a:lnTo>
                <a:close/>
              </a:path>
            </a:pathLst>
          </a:custGeom>
          <a:solidFill>
            <a:schemeClr val="accent6">
              <a:lumMod val="75000"/>
            </a:schemeClr>
          </a:solidFill>
        </p:spPr>
        <p:txBody>
          <a:bodyPr wrap="square" lIns="0" tIns="0" rIns="0" bIns="0" rtlCol="0"/>
          <a:lstStyle/>
          <a:p>
            <a:endParaRPr sz="2160" dirty="0"/>
          </a:p>
        </p:txBody>
      </p:sp>
      <p:sp>
        <p:nvSpPr>
          <p:cNvPr id="28" name="object 28"/>
          <p:cNvSpPr/>
          <p:nvPr/>
        </p:nvSpPr>
        <p:spPr>
          <a:xfrm>
            <a:off x="9331147" y="3140049"/>
            <a:ext cx="391668" cy="250698"/>
          </a:xfrm>
          <a:custGeom>
            <a:avLst/>
            <a:gdLst/>
            <a:ahLst/>
            <a:cxnLst/>
            <a:rect l="l" t="t" r="r" b="b"/>
            <a:pathLst>
              <a:path w="326390" h="208914">
                <a:moveTo>
                  <a:pt x="326136" y="0"/>
                </a:moveTo>
                <a:lnTo>
                  <a:pt x="0" y="0"/>
                </a:lnTo>
                <a:lnTo>
                  <a:pt x="163068" y="208787"/>
                </a:lnTo>
                <a:lnTo>
                  <a:pt x="326136" y="0"/>
                </a:lnTo>
                <a:close/>
              </a:path>
            </a:pathLst>
          </a:custGeom>
          <a:solidFill>
            <a:schemeClr val="accent6">
              <a:lumMod val="75000"/>
            </a:schemeClr>
          </a:solidFill>
        </p:spPr>
        <p:txBody>
          <a:bodyPr wrap="square" lIns="0" tIns="0" rIns="0" bIns="0" rtlCol="0"/>
          <a:lstStyle/>
          <a:p>
            <a:endParaRPr sz="2160" dirty="0"/>
          </a:p>
        </p:txBody>
      </p:sp>
      <p:sp>
        <p:nvSpPr>
          <p:cNvPr id="29" name="object 29"/>
          <p:cNvSpPr/>
          <p:nvPr/>
        </p:nvSpPr>
        <p:spPr>
          <a:xfrm>
            <a:off x="7851649" y="3719780"/>
            <a:ext cx="278130" cy="351282"/>
          </a:xfrm>
          <a:custGeom>
            <a:avLst/>
            <a:gdLst/>
            <a:ahLst/>
            <a:cxnLst/>
            <a:rect l="l" t="t" r="r" b="b"/>
            <a:pathLst>
              <a:path w="231775" h="292735">
                <a:moveTo>
                  <a:pt x="231648" y="0"/>
                </a:moveTo>
                <a:lnTo>
                  <a:pt x="0" y="146303"/>
                </a:lnTo>
                <a:lnTo>
                  <a:pt x="231648" y="292607"/>
                </a:lnTo>
                <a:lnTo>
                  <a:pt x="231648" y="0"/>
                </a:lnTo>
                <a:close/>
              </a:path>
            </a:pathLst>
          </a:custGeom>
          <a:solidFill>
            <a:schemeClr val="accent6">
              <a:lumMod val="75000"/>
            </a:schemeClr>
          </a:solidFill>
        </p:spPr>
        <p:txBody>
          <a:bodyPr wrap="square" lIns="0" tIns="0" rIns="0" bIns="0" rtlCol="0"/>
          <a:lstStyle/>
          <a:p>
            <a:endParaRPr sz="2160" dirty="0"/>
          </a:p>
        </p:txBody>
      </p:sp>
      <p:sp>
        <p:nvSpPr>
          <p:cNvPr id="30" name="object 30"/>
          <p:cNvSpPr/>
          <p:nvPr/>
        </p:nvSpPr>
        <p:spPr>
          <a:xfrm>
            <a:off x="4845101" y="3769157"/>
            <a:ext cx="278130" cy="351282"/>
          </a:xfrm>
          <a:custGeom>
            <a:avLst/>
            <a:gdLst/>
            <a:ahLst/>
            <a:cxnLst/>
            <a:rect l="l" t="t" r="r" b="b"/>
            <a:pathLst>
              <a:path w="231775" h="292735">
                <a:moveTo>
                  <a:pt x="231648" y="0"/>
                </a:moveTo>
                <a:lnTo>
                  <a:pt x="0" y="146304"/>
                </a:lnTo>
                <a:lnTo>
                  <a:pt x="231648" y="292608"/>
                </a:lnTo>
                <a:lnTo>
                  <a:pt x="231648" y="0"/>
                </a:lnTo>
                <a:close/>
              </a:path>
            </a:pathLst>
          </a:custGeom>
          <a:solidFill>
            <a:schemeClr val="accent6">
              <a:lumMod val="75000"/>
            </a:schemeClr>
          </a:solidFill>
        </p:spPr>
        <p:txBody>
          <a:bodyPr wrap="square" lIns="0" tIns="0" rIns="0" bIns="0" rtlCol="0"/>
          <a:lstStyle/>
          <a:p>
            <a:endParaRPr sz="2160" dirty="0"/>
          </a:p>
        </p:txBody>
      </p:sp>
      <p:sp>
        <p:nvSpPr>
          <p:cNvPr id="31" name="object 31"/>
          <p:cNvSpPr/>
          <p:nvPr/>
        </p:nvSpPr>
        <p:spPr>
          <a:xfrm>
            <a:off x="1171042" y="1592883"/>
            <a:ext cx="755294" cy="753466"/>
          </a:xfrm>
          <a:prstGeom prst="rect">
            <a:avLst/>
          </a:prstGeom>
          <a:blipFill>
            <a:blip r:embed="rId3" cstate="print"/>
            <a:stretch>
              <a:fillRect/>
            </a:stretch>
          </a:blipFill>
        </p:spPr>
        <p:txBody>
          <a:bodyPr wrap="square" lIns="0" tIns="0" rIns="0" bIns="0" rtlCol="0"/>
          <a:lstStyle/>
          <a:p>
            <a:endParaRPr sz="2160" dirty="0"/>
          </a:p>
        </p:txBody>
      </p:sp>
      <p:sp>
        <p:nvSpPr>
          <p:cNvPr id="37" name="Title 36">
            <a:extLst>
              <a:ext uri="{FF2B5EF4-FFF2-40B4-BE49-F238E27FC236}">
                <a16:creationId xmlns:a16="http://schemas.microsoft.com/office/drawing/2014/main" id="{C0021E25-7D70-481E-4147-9848C2EB7590}"/>
              </a:ext>
            </a:extLst>
          </p:cNvPr>
          <p:cNvSpPr>
            <a:spLocks noGrp="1"/>
          </p:cNvSpPr>
          <p:nvPr>
            <p:ph type="title"/>
          </p:nvPr>
        </p:nvSpPr>
        <p:spPr/>
        <p:txBody>
          <a:bodyPr/>
          <a:lstStyle/>
          <a:p>
            <a:r>
              <a:rPr lang="en-SG" dirty="0"/>
              <a:t>Determining and communicating material topics</a:t>
            </a:r>
          </a:p>
        </p:txBody>
      </p:sp>
      <p:sp>
        <p:nvSpPr>
          <p:cNvPr id="39" name="Date Placeholder 38">
            <a:extLst>
              <a:ext uri="{FF2B5EF4-FFF2-40B4-BE49-F238E27FC236}">
                <a16:creationId xmlns:a16="http://schemas.microsoft.com/office/drawing/2014/main" id="{FCCB46E9-403F-2901-8743-AAD4AB3ECF9A}"/>
              </a:ext>
            </a:extLst>
          </p:cNvPr>
          <p:cNvSpPr>
            <a:spLocks noGrp="1"/>
          </p:cNvSpPr>
          <p:nvPr>
            <p:ph type="dt" sz="half" idx="10"/>
          </p:nvPr>
        </p:nvSpPr>
        <p:spPr/>
        <p:txBody>
          <a:bodyPr/>
          <a:lstStyle/>
          <a:p>
            <a:r>
              <a:rPr lang="en-US" dirty="0"/>
              <a:t>Financial Accounting</a:t>
            </a:r>
            <a:endParaRPr lang="en-SG" dirty="0"/>
          </a:p>
        </p:txBody>
      </p:sp>
      <p:sp>
        <p:nvSpPr>
          <p:cNvPr id="40" name="Footer Placeholder 39">
            <a:extLst>
              <a:ext uri="{FF2B5EF4-FFF2-40B4-BE49-F238E27FC236}">
                <a16:creationId xmlns:a16="http://schemas.microsoft.com/office/drawing/2014/main" id="{360BCA8F-4F57-DEE5-6289-A296AB56D212}"/>
              </a:ext>
            </a:extLst>
          </p:cNvPr>
          <p:cNvSpPr>
            <a:spLocks noGrp="1"/>
          </p:cNvSpPr>
          <p:nvPr>
            <p:ph type="ftr" sz="quarter" idx="11"/>
          </p:nvPr>
        </p:nvSpPr>
        <p:spPr/>
        <p:txBody>
          <a:bodyPr/>
          <a:lstStyle/>
          <a:p>
            <a:r>
              <a:rPr lang="en-US" dirty="0"/>
              <a:t>ACCT101 – Sustainability Reporting </a:t>
            </a:r>
            <a:endParaRPr lang="en-SG" dirty="0"/>
          </a:p>
        </p:txBody>
      </p:sp>
      <p:sp>
        <p:nvSpPr>
          <p:cNvPr id="41" name="Slide Number Placeholder 40">
            <a:extLst>
              <a:ext uri="{FF2B5EF4-FFF2-40B4-BE49-F238E27FC236}">
                <a16:creationId xmlns:a16="http://schemas.microsoft.com/office/drawing/2014/main" id="{C8379A2D-67DA-C6D4-33B2-D03725F4622A}"/>
              </a:ext>
            </a:extLst>
          </p:cNvPr>
          <p:cNvSpPr>
            <a:spLocks noGrp="1"/>
          </p:cNvSpPr>
          <p:nvPr>
            <p:ph type="sldNum" sz="quarter" idx="12"/>
          </p:nvPr>
        </p:nvSpPr>
        <p:spPr/>
        <p:txBody>
          <a:bodyPr/>
          <a:lstStyle/>
          <a:p>
            <a:r>
              <a:rPr lang="en-SG" dirty="0"/>
              <a:t>Seminar 6-</a:t>
            </a:r>
            <a:fld id="{855141EC-238E-4B2B-973C-803C1FDC5645}" type="slidenum">
              <a:rPr lang="en-SG" smtClean="0"/>
              <a:pPr/>
              <a:t>13</a:t>
            </a:fld>
            <a:endParaRPr lang="en-SG" dirty="0"/>
          </a:p>
        </p:txBody>
      </p:sp>
      <p:sp>
        <p:nvSpPr>
          <p:cNvPr id="2" name="Title 36">
            <a:extLst>
              <a:ext uri="{FF2B5EF4-FFF2-40B4-BE49-F238E27FC236}">
                <a16:creationId xmlns:a16="http://schemas.microsoft.com/office/drawing/2014/main" id="{CA6B9C67-B547-4174-4529-1EC0031A6CF9}"/>
              </a:ext>
            </a:extLst>
          </p:cNvPr>
          <p:cNvSpPr txBox="1">
            <a:spLocks/>
          </p:cNvSpPr>
          <p:nvPr/>
        </p:nvSpPr>
        <p:spPr>
          <a:xfrm>
            <a:off x="838200" y="5332233"/>
            <a:ext cx="10515600" cy="90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accent5">
                    <a:lumMod val="50000"/>
                  </a:schemeClr>
                </a:solidFill>
                <a:latin typeface="+mn-lt"/>
                <a:ea typeface="+mj-ea"/>
                <a:cs typeface="+mj-cs"/>
              </a:defRPr>
            </a:lvl1pPr>
          </a:lstStyle>
          <a:p>
            <a:r>
              <a:rPr lang="en-SG" dirty="0"/>
              <a:t>For a company, who are its stakeholders?</a:t>
            </a:r>
          </a:p>
        </p:txBody>
      </p:sp>
      <p:pic>
        <p:nvPicPr>
          <p:cNvPr id="3" name="Picture 2">
            <a:extLst>
              <a:ext uri="{FF2B5EF4-FFF2-40B4-BE49-F238E27FC236}">
                <a16:creationId xmlns:a16="http://schemas.microsoft.com/office/drawing/2014/main" id="{C8FDC23F-EF3F-42DC-5D3E-F8BBDEBAA7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2815" y="5632161"/>
            <a:ext cx="1532643" cy="300143"/>
          </a:xfrm>
          <a:prstGeom prst="rect">
            <a:avLst/>
          </a:prstGeom>
          <a:ln w="76200">
            <a:solidFill>
              <a:schemeClr val="accent6">
                <a:lumMod val="60000"/>
                <a:lumOff val="40000"/>
              </a:schemeClr>
            </a:solidFill>
            <a:prstDash val="sysDash"/>
          </a:ln>
          <a:effectLst>
            <a:glow rad="63500">
              <a:schemeClr val="accent6">
                <a:satMod val="175000"/>
                <a:alpha val="40000"/>
              </a:schemeClr>
            </a:glow>
          </a:effectLst>
        </p:spPr>
      </p:pic>
      <p:sp>
        <p:nvSpPr>
          <p:cNvPr id="4" name="object 22">
            <a:extLst>
              <a:ext uri="{FF2B5EF4-FFF2-40B4-BE49-F238E27FC236}">
                <a16:creationId xmlns:a16="http://schemas.microsoft.com/office/drawing/2014/main" id="{1AD70843-5E7C-466D-32BE-F7686A2B02FE}"/>
              </a:ext>
            </a:extLst>
          </p:cNvPr>
          <p:cNvSpPr txBox="1"/>
          <p:nvPr/>
        </p:nvSpPr>
        <p:spPr>
          <a:xfrm>
            <a:off x="2489301" y="2154622"/>
            <a:ext cx="1914906" cy="737894"/>
          </a:xfrm>
          <a:prstGeom prst="rect">
            <a:avLst/>
          </a:prstGeom>
        </p:spPr>
        <p:txBody>
          <a:bodyPr vert="horz" wrap="square" lIns="0" tIns="44958" rIns="0" bIns="0" rtlCol="0">
            <a:spAutoFit/>
          </a:bodyPr>
          <a:lstStyle/>
          <a:p>
            <a:pPr marL="14478" marR="6096" indent="762" algn="ctr">
              <a:lnSpc>
                <a:spcPts val="1812"/>
              </a:lnSpc>
              <a:spcBef>
                <a:spcPts val="354"/>
              </a:spcBef>
            </a:pPr>
            <a:r>
              <a:rPr lang="en-SG" sz="1680" spc="-12" dirty="0">
                <a:solidFill>
                  <a:srgbClr val="0D1D5F"/>
                </a:solidFill>
                <a:latin typeface="Calibri"/>
                <a:cs typeface="Calibri"/>
              </a:rPr>
              <a:t>Apply the four steps to determine material topics</a:t>
            </a:r>
            <a:endParaRPr sz="1680" dirty="0">
              <a:latin typeface="Calibri"/>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750"/>
                                        <p:tgtEl>
                                          <p:spTgt spid="2">
                                            <p:txEl>
                                              <p:pRg st="0" end="0"/>
                                            </p:txEl>
                                          </p:spTgt>
                                        </p:tgtEl>
                                      </p:cBhvr>
                                    </p:animEffect>
                                    <p:anim calcmode="lin" valueType="num">
                                      <p:cBhvr>
                                        <p:cTn id="8" dur="75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 presetClass="entr" presetSubtype="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750" fill="hold"/>
                                        <p:tgtEl>
                                          <p:spTgt spid="3"/>
                                        </p:tgtEl>
                                        <p:attrNameLst>
                                          <p:attrName>ppt_x</p:attrName>
                                        </p:attrNameLst>
                                      </p:cBhvr>
                                      <p:tavLst>
                                        <p:tav tm="0">
                                          <p:val>
                                            <p:strVal val="1+#ppt_w/2"/>
                                          </p:val>
                                        </p:tav>
                                        <p:tav tm="100000">
                                          <p:val>
                                            <p:strVal val="#ppt_x"/>
                                          </p:val>
                                        </p:tav>
                                      </p:tavLst>
                                    </p:anim>
                                    <p:anim calcmode="lin" valueType="num">
                                      <p:cBhvr additive="base">
                                        <p:cTn id="14"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4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E8831-F15E-4CCB-944D-D3F20135045B}"/>
              </a:ext>
            </a:extLst>
          </p:cNvPr>
          <p:cNvSpPr>
            <a:spLocks noGrp="1"/>
          </p:cNvSpPr>
          <p:nvPr>
            <p:ph type="title"/>
          </p:nvPr>
        </p:nvSpPr>
        <p:spPr/>
        <p:txBody>
          <a:bodyPr/>
          <a:lstStyle/>
          <a:p>
            <a:r>
              <a:rPr lang="en-SG" dirty="0"/>
              <a:t>Good corporate citizenship</a:t>
            </a:r>
          </a:p>
        </p:txBody>
      </p:sp>
      <p:sp>
        <p:nvSpPr>
          <p:cNvPr id="7" name="Content Placeholder 6">
            <a:extLst>
              <a:ext uri="{FF2B5EF4-FFF2-40B4-BE49-F238E27FC236}">
                <a16:creationId xmlns:a16="http://schemas.microsoft.com/office/drawing/2014/main" id="{629081BD-FF12-445C-B371-382C01661D3F}"/>
              </a:ext>
            </a:extLst>
          </p:cNvPr>
          <p:cNvSpPr>
            <a:spLocks noGrp="1"/>
          </p:cNvSpPr>
          <p:nvPr>
            <p:ph sz="half" idx="1"/>
          </p:nvPr>
        </p:nvSpPr>
        <p:spPr>
          <a:xfrm>
            <a:off x="838199" y="1326737"/>
            <a:ext cx="5576888" cy="4968000"/>
          </a:xfrm>
        </p:spPr>
        <p:txBody>
          <a:bodyPr>
            <a:noAutofit/>
          </a:bodyPr>
          <a:lstStyle/>
          <a:p>
            <a:pPr marL="514350" indent="-514350">
              <a:buFont typeface="+mj-lt"/>
              <a:buAutoNum type="arabicPeriod"/>
            </a:pPr>
            <a:r>
              <a:rPr lang="en-US" dirty="0"/>
              <a:t>Guided by strong </a:t>
            </a:r>
            <a:r>
              <a:rPr lang="en-US" b="1" dirty="0"/>
              <a:t>moral</a:t>
            </a:r>
            <a:r>
              <a:rPr lang="en-US" dirty="0"/>
              <a:t> and </a:t>
            </a:r>
            <a:r>
              <a:rPr lang="en-US" b="1" dirty="0"/>
              <a:t>ethical</a:t>
            </a:r>
            <a:r>
              <a:rPr lang="en-US" dirty="0"/>
              <a:t> standards in daily interactions with </a:t>
            </a:r>
            <a:r>
              <a:rPr lang="en-US" b="1" u="sng" dirty="0"/>
              <a:t>all</a:t>
            </a:r>
            <a:r>
              <a:rPr lang="en-US" dirty="0"/>
              <a:t> stakeholders</a:t>
            </a:r>
          </a:p>
          <a:p>
            <a:pPr marL="514350" indent="-514350">
              <a:buFont typeface="+mj-lt"/>
              <a:buAutoNum type="arabicPeriod"/>
            </a:pPr>
            <a:endParaRPr lang="en-US" sz="1200" dirty="0"/>
          </a:p>
          <a:p>
            <a:pPr marL="514350" indent="-514350">
              <a:buFont typeface="+mj-lt"/>
              <a:buAutoNum type="arabicPeriod"/>
            </a:pPr>
            <a:r>
              <a:rPr lang="en-US" b="1" dirty="0"/>
              <a:t>Carefully balances shareholders</a:t>
            </a:r>
            <a:r>
              <a:rPr lang="en-US" dirty="0"/>
              <a:t>’ needs with the needs of </a:t>
            </a:r>
            <a:br>
              <a:rPr lang="en-US" dirty="0"/>
            </a:br>
            <a:r>
              <a:rPr lang="en-US" b="1" dirty="0"/>
              <a:t>other stakeholders</a:t>
            </a:r>
          </a:p>
          <a:p>
            <a:pPr marL="514350" indent="-514350">
              <a:buFont typeface="+mj-lt"/>
              <a:buAutoNum type="arabicPeriod"/>
            </a:pPr>
            <a:endParaRPr lang="en-US" sz="1300" b="1" dirty="0"/>
          </a:p>
          <a:p>
            <a:pPr marL="514350" indent="-514350">
              <a:buFont typeface="+mj-lt"/>
              <a:buAutoNum type="arabicPeriod"/>
            </a:pPr>
            <a:r>
              <a:rPr lang="en-US" dirty="0"/>
              <a:t>Constantly considers the </a:t>
            </a:r>
            <a:r>
              <a:rPr lang="en-US" b="1" dirty="0"/>
              <a:t>environmental impact </a:t>
            </a:r>
            <a:r>
              <a:rPr lang="en-US" dirty="0"/>
              <a:t>of its business operations</a:t>
            </a:r>
            <a:endParaRPr lang="en-SG" dirty="0"/>
          </a:p>
        </p:txBody>
      </p:sp>
      <p:pic>
        <p:nvPicPr>
          <p:cNvPr id="9" name="Picture 2" descr="The corporation is affected by, and affects stakeholders such as: employees, customers, local communities, government, suppliers, and owners, or shareholders.">
            <a:extLst>
              <a:ext uri="{FF2B5EF4-FFF2-40B4-BE49-F238E27FC236}">
                <a16:creationId xmlns:a16="http://schemas.microsoft.com/office/drawing/2014/main" id="{41EACCC2-62AF-4FEE-A315-0A5FBA395535}"/>
              </a:ext>
            </a:extLst>
          </p:cNvPr>
          <p:cNvPicPr>
            <a:picLocks noGrp="1" noChangeAspect="1" noChangeArrowheads="1"/>
          </p:cNvPicPr>
          <p:nvPr>
            <p:ph sz="half" idx="2"/>
          </p:nvPr>
        </p:nvPicPr>
        <p:blipFill>
          <a:blip r:embed="rId4" cstate="print"/>
          <a:stretch>
            <a:fillRect/>
          </a:stretch>
        </p:blipFill>
        <p:spPr bwMode="auto">
          <a:xfrm>
            <a:off x="6415087" y="2048669"/>
            <a:ext cx="4695825" cy="3524250"/>
          </a:xfrm>
          <a:prstGeom prst="rect">
            <a:avLst/>
          </a:prstGeom>
          <a:noFill/>
          <a:ln w="9525">
            <a:noFill/>
            <a:miter lim="800000"/>
            <a:headEnd/>
            <a:tailEnd/>
          </a:ln>
        </p:spPr>
      </p:pic>
      <p:sp>
        <p:nvSpPr>
          <p:cNvPr id="4" name="Date Placeholder 3">
            <a:extLst>
              <a:ext uri="{FF2B5EF4-FFF2-40B4-BE49-F238E27FC236}">
                <a16:creationId xmlns:a16="http://schemas.microsoft.com/office/drawing/2014/main" id="{5C3F7369-B0A6-4E49-A74B-E944B95404C1}"/>
              </a:ext>
            </a:extLst>
          </p:cNvPr>
          <p:cNvSpPr>
            <a:spLocks noGrp="1"/>
          </p:cNvSpPr>
          <p:nvPr>
            <p:ph type="dt" sz="half" idx="10"/>
          </p:nvPr>
        </p:nvSpPr>
        <p:spPr/>
        <p:txBody>
          <a:bodyPr/>
          <a:lstStyle/>
          <a:p>
            <a:r>
              <a:rPr lang="en-US" dirty="0"/>
              <a:t>Financial Accounting</a:t>
            </a:r>
            <a:endParaRPr lang="en-SG" dirty="0"/>
          </a:p>
        </p:txBody>
      </p:sp>
      <p:sp>
        <p:nvSpPr>
          <p:cNvPr id="3" name="Footer Placeholder 2">
            <a:extLst>
              <a:ext uri="{FF2B5EF4-FFF2-40B4-BE49-F238E27FC236}">
                <a16:creationId xmlns:a16="http://schemas.microsoft.com/office/drawing/2014/main" id="{6AE903D7-FA9A-F3FD-3FC9-18103AFFFB2E}"/>
              </a:ext>
            </a:extLst>
          </p:cNvPr>
          <p:cNvSpPr>
            <a:spLocks noGrp="1"/>
          </p:cNvSpPr>
          <p:nvPr>
            <p:ph type="ftr" sz="quarter" idx="11"/>
          </p:nvPr>
        </p:nvSpPr>
        <p:spPr/>
        <p:txBody>
          <a:bodyPr/>
          <a:lstStyle/>
          <a:p>
            <a:r>
              <a:rPr lang="en-SG" dirty="0"/>
              <a:t>ACCT101 – Sustainability Reporting </a:t>
            </a:r>
          </a:p>
        </p:txBody>
      </p:sp>
      <p:sp>
        <p:nvSpPr>
          <p:cNvPr id="75" name="Slide Number Placeholder 74">
            <a:extLst>
              <a:ext uri="{FF2B5EF4-FFF2-40B4-BE49-F238E27FC236}">
                <a16:creationId xmlns:a16="http://schemas.microsoft.com/office/drawing/2014/main" id="{32D39D9E-F1FB-4EEF-8F04-99BE367D5430}"/>
              </a:ext>
            </a:extLst>
          </p:cNvPr>
          <p:cNvSpPr>
            <a:spLocks noGrp="1"/>
          </p:cNvSpPr>
          <p:nvPr>
            <p:ph type="sldNum" sz="quarter" idx="12"/>
          </p:nvPr>
        </p:nvSpPr>
        <p:spPr/>
        <p:txBody>
          <a:bodyPr/>
          <a:lstStyle/>
          <a:p>
            <a:r>
              <a:rPr lang="en-SG" dirty="0"/>
              <a:t>Seminar 6 - </a:t>
            </a:r>
            <a:fld id="{3688466D-4663-4C4F-96A3-05CB1807CB8C}" type="slidenum">
              <a:rPr lang="en-SG" smtClean="0"/>
              <a:pPr/>
              <a:t>14</a:t>
            </a:fld>
            <a:endParaRPr lang="en-SG" dirty="0"/>
          </a:p>
        </p:txBody>
      </p:sp>
      <p:sp>
        <p:nvSpPr>
          <p:cNvPr id="11" name="Oval 10">
            <a:extLst>
              <a:ext uri="{FF2B5EF4-FFF2-40B4-BE49-F238E27FC236}">
                <a16:creationId xmlns:a16="http://schemas.microsoft.com/office/drawing/2014/main" id="{A8CAD791-E0B8-462B-BA6A-5796ED39741B}"/>
              </a:ext>
            </a:extLst>
          </p:cNvPr>
          <p:cNvSpPr/>
          <p:nvPr/>
        </p:nvSpPr>
        <p:spPr>
          <a:xfrm>
            <a:off x="9002429" y="1350177"/>
            <a:ext cx="1307468" cy="744760"/>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00B0F0"/>
            </a:solidFill>
          </a:ln>
          <a:effectLst>
            <a:outerShdw blurRad="50800" dist="38100" dir="8100000" algn="tr"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en-SG" sz="1600" b="1" dirty="0"/>
              <a:t>Media</a:t>
            </a:r>
          </a:p>
        </p:txBody>
      </p:sp>
      <p:sp>
        <p:nvSpPr>
          <p:cNvPr id="12" name="Oval 11">
            <a:extLst>
              <a:ext uri="{FF2B5EF4-FFF2-40B4-BE49-F238E27FC236}">
                <a16:creationId xmlns:a16="http://schemas.microsoft.com/office/drawing/2014/main" id="{5F6A8007-C191-47F5-82CA-EB617AD60C8E}"/>
              </a:ext>
            </a:extLst>
          </p:cNvPr>
          <p:cNvSpPr/>
          <p:nvPr/>
        </p:nvSpPr>
        <p:spPr>
          <a:xfrm>
            <a:off x="7855244" y="467461"/>
            <a:ext cx="1307468" cy="744760"/>
          </a:xfrm>
          <a:prstGeom prst="ellipse">
            <a:avLst/>
          </a:prstGeom>
          <a:solidFill>
            <a:schemeClr val="accent4">
              <a:lumMod val="20000"/>
              <a:lumOff val="80000"/>
            </a:schemeClr>
          </a:solidFill>
          <a:ln>
            <a:solidFill>
              <a:srgbClr val="00B0F0"/>
            </a:solidFill>
          </a:ln>
          <a:effectLst>
            <a:outerShdw blurRad="50800" dist="38100" dir="8100000" algn="tr"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en-SG" sz="2800" dirty="0"/>
          </a:p>
        </p:txBody>
      </p:sp>
      <p:sp>
        <p:nvSpPr>
          <p:cNvPr id="13" name="Oval 12">
            <a:extLst>
              <a:ext uri="{FF2B5EF4-FFF2-40B4-BE49-F238E27FC236}">
                <a16:creationId xmlns:a16="http://schemas.microsoft.com/office/drawing/2014/main" id="{62DA7E99-C359-41B7-99A3-1EEE3557FC43}"/>
              </a:ext>
            </a:extLst>
          </p:cNvPr>
          <p:cNvSpPr/>
          <p:nvPr/>
        </p:nvSpPr>
        <p:spPr>
          <a:xfrm>
            <a:off x="5965599" y="1340725"/>
            <a:ext cx="1874765" cy="915118"/>
          </a:xfrm>
          <a:prstGeom prst="ellipse">
            <a:avLst/>
          </a:prstGeom>
          <a:gradFill>
            <a:gsLst>
              <a:gs pos="0">
                <a:schemeClr val="accent6">
                  <a:lumMod val="5000"/>
                  <a:lumOff val="95000"/>
                </a:schemeClr>
              </a:gs>
              <a:gs pos="52000">
                <a:schemeClr val="accent1">
                  <a:lumMod val="60000"/>
                  <a:lumOff val="40000"/>
                </a:schemeClr>
              </a:gs>
              <a:gs pos="78000">
                <a:schemeClr val="accent1">
                  <a:lumMod val="20000"/>
                  <a:lumOff val="80000"/>
                </a:schemeClr>
              </a:gs>
            </a:gsLst>
            <a:lin ang="5400000" scaled="1"/>
          </a:gradFill>
          <a:ln>
            <a:solidFill>
              <a:srgbClr val="00B0F0"/>
            </a:solidFill>
          </a:ln>
          <a:effectLst>
            <a:outerShdw blurRad="50800" dist="38100" dir="8100000" algn="tr"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en-SG" sz="1400" b="1" dirty="0"/>
              <a:t>ENVIRONMENT</a:t>
            </a:r>
          </a:p>
        </p:txBody>
      </p:sp>
      <p:sp>
        <p:nvSpPr>
          <p:cNvPr id="14" name="Oval 13">
            <a:extLst>
              <a:ext uri="{FF2B5EF4-FFF2-40B4-BE49-F238E27FC236}">
                <a16:creationId xmlns:a16="http://schemas.microsoft.com/office/drawing/2014/main" id="{FFAE002A-E42F-44A0-9921-362D4CE997D4}"/>
              </a:ext>
            </a:extLst>
          </p:cNvPr>
          <p:cNvSpPr/>
          <p:nvPr/>
        </p:nvSpPr>
        <p:spPr>
          <a:xfrm>
            <a:off x="9427648" y="5108397"/>
            <a:ext cx="1307468" cy="744760"/>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00B0F0"/>
            </a:solidFill>
          </a:ln>
          <a:effectLst>
            <a:outerShdw blurRad="50800" dist="38100" dir="8100000" algn="tr"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en-SG" sz="1600" b="1" dirty="0"/>
              <a:t>Unions</a:t>
            </a:r>
          </a:p>
        </p:txBody>
      </p:sp>
      <p:sp>
        <p:nvSpPr>
          <p:cNvPr id="15" name="Oval 14">
            <a:extLst>
              <a:ext uri="{FF2B5EF4-FFF2-40B4-BE49-F238E27FC236}">
                <a16:creationId xmlns:a16="http://schemas.microsoft.com/office/drawing/2014/main" id="{957C105A-A073-4154-8074-D5B6BEA4D586}"/>
              </a:ext>
            </a:extLst>
          </p:cNvPr>
          <p:cNvSpPr/>
          <p:nvPr/>
        </p:nvSpPr>
        <p:spPr>
          <a:xfrm>
            <a:off x="5798016" y="4992428"/>
            <a:ext cx="1307468" cy="744760"/>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00B0F0"/>
            </a:solidFill>
          </a:ln>
          <a:effectLst>
            <a:outerShdw blurRad="50800" dist="38100" dir="8100000" algn="tr"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en-SG" sz="1600" b="1" dirty="0"/>
              <a:t>T &amp; I Assoc.</a:t>
            </a:r>
          </a:p>
        </p:txBody>
      </p:sp>
      <p:sp>
        <p:nvSpPr>
          <p:cNvPr id="16" name="Oval 15">
            <a:extLst>
              <a:ext uri="{FF2B5EF4-FFF2-40B4-BE49-F238E27FC236}">
                <a16:creationId xmlns:a16="http://schemas.microsoft.com/office/drawing/2014/main" id="{61FB0D34-6EB5-4832-B65A-1B3AE1B0A13B}"/>
              </a:ext>
            </a:extLst>
          </p:cNvPr>
          <p:cNvSpPr/>
          <p:nvPr/>
        </p:nvSpPr>
        <p:spPr>
          <a:xfrm>
            <a:off x="10213229" y="2022774"/>
            <a:ext cx="1798541" cy="744760"/>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00B0F0"/>
            </a:solidFill>
          </a:ln>
          <a:effectLst>
            <a:outerShdw blurRad="50800" dist="38100" dir="8100000" algn="tr"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en-SG" sz="1600" b="1" dirty="0"/>
              <a:t>Competitors</a:t>
            </a:r>
          </a:p>
        </p:txBody>
      </p:sp>
      <p:sp>
        <p:nvSpPr>
          <p:cNvPr id="17" name="Oval 16">
            <a:extLst>
              <a:ext uri="{FF2B5EF4-FFF2-40B4-BE49-F238E27FC236}">
                <a16:creationId xmlns:a16="http://schemas.microsoft.com/office/drawing/2014/main" id="{F9CB9D7D-BB6C-4E23-9985-43D85F8F2E63}"/>
              </a:ext>
            </a:extLst>
          </p:cNvPr>
          <p:cNvSpPr/>
          <p:nvPr/>
        </p:nvSpPr>
        <p:spPr>
          <a:xfrm>
            <a:off x="5235698" y="3425182"/>
            <a:ext cx="1307468" cy="744760"/>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00B0F0"/>
            </a:solidFill>
          </a:ln>
          <a:effectLst>
            <a:outerShdw blurRad="50800" dist="38100" dir="8100000" algn="tr"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en-SG" sz="1600" b="1" dirty="0"/>
              <a:t>Supply Chain</a:t>
            </a:r>
          </a:p>
        </p:txBody>
      </p:sp>
      <p:cxnSp>
        <p:nvCxnSpPr>
          <p:cNvPr id="23" name="Straight Arrow Connector 22">
            <a:extLst>
              <a:ext uri="{FF2B5EF4-FFF2-40B4-BE49-F238E27FC236}">
                <a16:creationId xmlns:a16="http://schemas.microsoft.com/office/drawing/2014/main" id="{C5FBF3E7-0B70-42E1-907D-DBDD1C24DB50}"/>
              </a:ext>
            </a:extLst>
          </p:cNvPr>
          <p:cNvCxnSpPr>
            <a:cxnSpLocks/>
          </p:cNvCxnSpPr>
          <p:nvPr/>
        </p:nvCxnSpPr>
        <p:spPr>
          <a:xfrm flipV="1">
            <a:off x="9509760" y="2450361"/>
            <a:ext cx="656589" cy="237429"/>
          </a:xfrm>
          <a:prstGeom prst="straightConnector1">
            <a:avLst/>
          </a:prstGeom>
          <a:ln w="38100" cap="rnd" cmpd="sng" algn="ctr">
            <a:solidFill>
              <a:schemeClr val="accent6">
                <a:lumMod val="75000"/>
              </a:schemeClr>
            </a:solidFill>
            <a:prstDash val="solid"/>
            <a:miter lim="800000"/>
            <a:headEnd type="none" w="lg" len="lg"/>
            <a:tailEnd type="stealth" w="lg" len="lg"/>
          </a:ln>
        </p:spPr>
        <p:style>
          <a:lnRef idx="0">
            <a:scrgbClr r="0" g="0" b="0"/>
          </a:lnRef>
          <a:fillRef idx="0">
            <a:scrgbClr r="0" g="0" b="0"/>
          </a:fillRef>
          <a:effectRef idx="0">
            <a:scrgbClr r="0" g="0" b="0"/>
          </a:effectRef>
          <a:fontRef idx="minor">
            <a:schemeClr val="tx1"/>
          </a:fontRef>
        </p:style>
      </p:cxnSp>
      <p:cxnSp>
        <p:nvCxnSpPr>
          <p:cNvPr id="24" name="Straight Arrow Connector 23">
            <a:extLst>
              <a:ext uri="{FF2B5EF4-FFF2-40B4-BE49-F238E27FC236}">
                <a16:creationId xmlns:a16="http://schemas.microsoft.com/office/drawing/2014/main" id="{9F83D9FF-5E92-4239-A098-25EC55344593}"/>
              </a:ext>
            </a:extLst>
          </p:cNvPr>
          <p:cNvCxnSpPr>
            <a:cxnSpLocks/>
          </p:cNvCxnSpPr>
          <p:nvPr/>
        </p:nvCxnSpPr>
        <p:spPr>
          <a:xfrm flipV="1">
            <a:off x="9002429" y="2137837"/>
            <a:ext cx="850438" cy="1311095"/>
          </a:xfrm>
          <a:prstGeom prst="straightConnector1">
            <a:avLst/>
          </a:prstGeom>
          <a:ln w="38100" cap="sq" cmpd="sng" algn="ctr">
            <a:solidFill>
              <a:schemeClr val="accent6">
                <a:lumMod val="75000"/>
              </a:schemeClr>
            </a:solidFill>
            <a:prstDash val="solid"/>
            <a:miter lim="800000"/>
            <a:headEnd type="stealth" w="lg" len="lg"/>
            <a:tailEnd type="stealth" w="lg" len="lg"/>
          </a:ln>
        </p:spPr>
        <p:style>
          <a:lnRef idx="0">
            <a:scrgbClr r="0" g="0" b="0"/>
          </a:lnRef>
          <a:fillRef idx="0">
            <a:scrgbClr r="0" g="0" b="0"/>
          </a:fillRef>
          <a:effectRef idx="0">
            <a:scrgbClr r="0" g="0" b="0"/>
          </a:effectRef>
          <a:fontRef idx="minor">
            <a:schemeClr val="tx1"/>
          </a:fontRef>
        </p:style>
      </p:cxnSp>
      <p:cxnSp>
        <p:nvCxnSpPr>
          <p:cNvPr id="25" name="Straight Arrow Connector 24">
            <a:extLst>
              <a:ext uri="{FF2B5EF4-FFF2-40B4-BE49-F238E27FC236}">
                <a16:creationId xmlns:a16="http://schemas.microsoft.com/office/drawing/2014/main" id="{AAE51118-5C8C-4A1F-B427-C5CA6B107E42}"/>
              </a:ext>
            </a:extLst>
          </p:cNvPr>
          <p:cNvCxnSpPr>
            <a:cxnSpLocks/>
          </p:cNvCxnSpPr>
          <p:nvPr/>
        </p:nvCxnSpPr>
        <p:spPr>
          <a:xfrm>
            <a:off x="6910315" y="2372641"/>
            <a:ext cx="1520586" cy="848015"/>
          </a:xfrm>
          <a:prstGeom prst="straightConnector1">
            <a:avLst/>
          </a:prstGeom>
          <a:ln w="38100" cap="sq" cmpd="sng" algn="ctr">
            <a:solidFill>
              <a:schemeClr val="accent6">
                <a:lumMod val="75000"/>
              </a:schemeClr>
            </a:solidFill>
            <a:prstDash val="solid"/>
            <a:miter lim="800000"/>
            <a:headEnd type="stealth" w="lg" len="lg"/>
            <a:tailEnd type="stealth" w="lg" len="lg"/>
          </a:ln>
        </p:spPr>
        <p:style>
          <a:lnRef idx="0">
            <a:scrgbClr r="0" g="0" b="0"/>
          </a:lnRef>
          <a:fillRef idx="0">
            <a:scrgbClr r="0" g="0" b="0"/>
          </a:fillRef>
          <a:effectRef idx="0">
            <a:scrgbClr r="0" g="0" b="0"/>
          </a:effectRef>
          <a:fontRef idx="minor">
            <a:schemeClr val="tx1"/>
          </a:fontRef>
        </p:style>
      </p:cxnSp>
      <p:cxnSp>
        <p:nvCxnSpPr>
          <p:cNvPr id="43" name="Straight Arrow Connector 42">
            <a:extLst>
              <a:ext uri="{FF2B5EF4-FFF2-40B4-BE49-F238E27FC236}">
                <a16:creationId xmlns:a16="http://schemas.microsoft.com/office/drawing/2014/main" id="{1B1AE440-F74B-4998-9FC1-7EE6C84612BC}"/>
              </a:ext>
            </a:extLst>
          </p:cNvPr>
          <p:cNvCxnSpPr>
            <a:cxnSpLocks/>
          </p:cNvCxnSpPr>
          <p:nvPr/>
        </p:nvCxnSpPr>
        <p:spPr>
          <a:xfrm>
            <a:off x="6637620" y="3806009"/>
            <a:ext cx="1515780" cy="21269"/>
          </a:xfrm>
          <a:prstGeom prst="straightConnector1">
            <a:avLst/>
          </a:prstGeom>
          <a:ln w="38100" cap="sq" cmpd="sng" algn="ctr">
            <a:solidFill>
              <a:schemeClr val="accent6">
                <a:lumMod val="75000"/>
              </a:schemeClr>
            </a:solidFill>
            <a:prstDash val="solid"/>
            <a:miter lim="800000"/>
            <a:headEnd type="stealth" w="lg" len="lg"/>
            <a:tailEnd type="stealth" w="lg" len="lg"/>
          </a:ln>
        </p:spPr>
        <p:style>
          <a:lnRef idx="0">
            <a:scrgbClr r="0" g="0" b="0"/>
          </a:lnRef>
          <a:fillRef idx="0">
            <a:scrgbClr r="0" g="0" b="0"/>
          </a:fillRef>
          <a:effectRef idx="0">
            <a:scrgbClr r="0" g="0" b="0"/>
          </a:effectRef>
          <a:fontRef idx="minor">
            <a:schemeClr val="tx1"/>
          </a:fontRef>
        </p:style>
      </p:cxnSp>
      <p:cxnSp>
        <p:nvCxnSpPr>
          <p:cNvPr id="46" name="Straight Arrow Connector 45">
            <a:extLst>
              <a:ext uri="{FF2B5EF4-FFF2-40B4-BE49-F238E27FC236}">
                <a16:creationId xmlns:a16="http://schemas.microsoft.com/office/drawing/2014/main" id="{A7A3FFA2-CBCF-4E6A-9473-D04D96221A40}"/>
              </a:ext>
            </a:extLst>
          </p:cNvPr>
          <p:cNvCxnSpPr>
            <a:cxnSpLocks/>
          </p:cNvCxnSpPr>
          <p:nvPr/>
        </p:nvCxnSpPr>
        <p:spPr>
          <a:xfrm flipH="1">
            <a:off x="7080211" y="4117750"/>
            <a:ext cx="1073189" cy="1075056"/>
          </a:xfrm>
          <a:prstGeom prst="straightConnector1">
            <a:avLst/>
          </a:prstGeom>
          <a:ln w="38100" cap="sq" cmpd="sng" algn="ctr">
            <a:solidFill>
              <a:schemeClr val="accent6">
                <a:lumMod val="75000"/>
              </a:schemeClr>
            </a:solidFill>
            <a:prstDash val="solid"/>
            <a:miter lim="800000"/>
            <a:headEnd type="stealth" w="lg" len="lg"/>
            <a:tailEnd type="stealth" w="lg" len="lg"/>
          </a:ln>
        </p:spPr>
        <p:style>
          <a:lnRef idx="0">
            <a:scrgbClr r="0" g="0" b="0"/>
          </a:lnRef>
          <a:fillRef idx="0">
            <a:scrgbClr r="0" g="0" b="0"/>
          </a:fillRef>
          <a:effectRef idx="0">
            <a:scrgbClr r="0" g="0" b="0"/>
          </a:effectRef>
          <a:fontRef idx="minor">
            <a:schemeClr val="tx1"/>
          </a:fontRef>
        </p:style>
      </p:cxnSp>
      <p:pic>
        <p:nvPicPr>
          <p:cNvPr id="52" name="Picture 4">
            <a:extLst>
              <a:ext uri="{FF2B5EF4-FFF2-40B4-BE49-F238E27FC236}">
                <a16:creationId xmlns:a16="http://schemas.microsoft.com/office/drawing/2014/main" id="{E33ED2B1-AFF9-482C-8356-3693621B76CC}"/>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70608" y="172131"/>
            <a:ext cx="1750385" cy="132372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The Past, Present and Future of Canonical and Ubuntu Linux">
            <a:extLst>
              <a:ext uri="{FF2B5EF4-FFF2-40B4-BE49-F238E27FC236}">
                <a16:creationId xmlns:a16="http://schemas.microsoft.com/office/drawing/2014/main" id="{16FB3B45-45D9-4164-BEDE-54C3D6728147}"/>
              </a:ext>
            </a:extLst>
          </p:cNvPr>
          <p:cNvPicPr>
            <a:picLocks noChangeAspect="1" noChangeArrowheads="1"/>
          </p:cNvPicPr>
          <p:nvPr/>
        </p:nvPicPr>
        <p:blipFill rotWithShape="1">
          <a:blip r:embed="rId6">
            <a:lum bright="70000" contrast="-70000"/>
            <a:extLst>
              <a:ext uri="{28A0092B-C50C-407E-A947-70E740481C1C}">
                <a14:useLocalDpi xmlns:a14="http://schemas.microsoft.com/office/drawing/2010/main" val="0"/>
              </a:ext>
            </a:extLst>
          </a:blip>
          <a:srcRect l="9068" t="8039" r="6474" b="20992"/>
          <a:stretch/>
        </p:blipFill>
        <p:spPr bwMode="auto">
          <a:xfrm>
            <a:off x="9148063" y="14181"/>
            <a:ext cx="3033302" cy="152506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32" name="Straight Arrow Connector 31">
            <a:extLst>
              <a:ext uri="{FF2B5EF4-FFF2-40B4-BE49-F238E27FC236}">
                <a16:creationId xmlns:a16="http://schemas.microsoft.com/office/drawing/2014/main" id="{3C32F715-ACDF-4353-A964-0C9A90F97DB6}"/>
              </a:ext>
            </a:extLst>
          </p:cNvPr>
          <p:cNvCxnSpPr>
            <a:cxnSpLocks/>
          </p:cNvCxnSpPr>
          <p:nvPr/>
        </p:nvCxnSpPr>
        <p:spPr>
          <a:xfrm>
            <a:off x="7113317" y="5414741"/>
            <a:ext cx="329492" cy="102683"/>
          </a:xfrm>
          <a:prstGeom prst="straightConnector1">
            <a:avLst/>
          </a:prstGeom>
          <a:ln w="38100" cap="rnd" cmpd="sng" algn="ctr">
            <a:solidFill>
              <a:schemeClr val="accent6">
                <a:lumMod val="75000"/>
              </a:schemeClr>
            </a:solidFill>
            <a:prstDash val="solid"/>
            <a:miter lim="800000"/>
            <a:headEnd type="triangle" w="med" len="med"/>
            <a:tailEnd type="triangle" w="med" len="med"/>
          </a:ln>
        </p:spPr>
        <p:style>
          <a:lnRef idx="0">
            <a:scrgbClr r="0" g="0" b="0"/>
          </a:lnRef>
          <a:fillRef idx="0">
            <a:scrgbClr r="0" g="0" b="0"/>
          </a:fillRef>
          <a:effectRef idx="0">
            <a:scrgbClr r="0" g="0" b="0"/>
          </a:effectRef>
          <a:fontRef idx="minor">
            <a:schemeClr val="tx1"/>
          </a:fontRef>
        </p:style>
      </p:cxnSp>
      <p:cxnSp>
        <p:nvCxnSpPr>
          <p:cNvPr id="34" name="Straight Arrow Connector 33">
            <a:extLst>
              <a:ext uri="{FF2B5EF4-FFF2-40B4-BE49-F238E27FC236}">
                <a16:creationId xmlns:a16="http://schemas.microsoft.com/office/drawing/2014/main" id="{EE2C9047-4916-41A5-A108-BBA4F2B971C3}"/>
              </a:ext>
            </a:extLst>
          </p:cNvPr>
          <p:cNvCxnSpPr>
            <a:cxnSpLocks/>
          </p:cNvCxnSpPr>
          <p:nvPr/>
        </p:nvCxnSpPr>
        <p:spPr>
          <a:xfrm>
            <a:off x="9100458" y="4129635"/>
            <a:ext cx="665842" cy="970347"/>
          </a:xfrm>
          <a:prstGeom prst="straightConnector1">
            <a:avLst/>
          </a:prstGeom>
          <a:ln w="38100" cap="sq" cmpd="sng" algn="ctr">
            <a:solidFill>
              <a:schemeClr val="accent6">
                <a:lumMod val="75000"/>
              </a:schemeClr>
            </a:solidFill>
            <a:prstDash val="solid"/>
            <a:miter lim="800000"/>
            <a:headEnd type="stealth" w="lg" len="lg"/>
            <a:tailEnd type="stealth" w="lg" len="lg"/>
          </a:ln>
        </p:spPr>
        <p:style>
          <a:lnRef idx="0">
            <a:scrgbClr r="0" g="0" b="0"/>
          </a:lnRef>
          <a:fillRef idx="0">
            <a:scrgbClr r="0" g="0" b="0"/>
          </a:fillRef>
          <a:effectRef idx="0">
            <a:scrgbClr r="0" g="0" b="0"/>
          </a:effectRef>
          <a:fontRef idx="minor">
            <a:schemeClr val="tx1"/>
          </a:fontRef>
        </p:style>
      </p:cxnSp>
      <p:sp>
        <p:nvSpPr>
          <p:cNvPr id="36" name="Arc 35">
            <a:extLst>
              <a:ext uri="{FF2B5EF4-FFF2-40B4-BE49-F238E27FC236}">
                <a16:creationId xmlns:a16="http://schemas.microsoft.com/office/drawing/2014/main" id="{4FF620D6-A8C9-4FCB-BBA7-AE2A3C0B806A}"/>
              </a:ext>
            </a:extLst>
          </p:cNvPr>
          <p:cNvSpPr/>
          <p:nvPr/>
        </p:nvSpPr>
        <p:spPr>
          <a:xfrm rot="10336090">
            <a:off x="7576195" y="3987480"/>
            <a:ext cx="2234545" cy="583497"/>
          </a:xfrm>
          <a:prstGeom prst="arc">
            <a:avLst>
              <a:gd name="adj1" fmla="val 11296551"/>
              <a:gd name="adj2" fmla="val 20775783"/>
            </a:avLst>
          </a:prstGeom>
          <a:ln w="38100">
            <a:solidFill>
              <a:schemeClr val="accent6">
                <a:lumMod val="75000"/>
              </a:schemeClr>
            </a:solidFill>
            <a:prstDash val="dashDot"/>
            <a:headEnd type="diamond" w="med" len="med"/>
            <a:tailEnd type="diamond"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dirty="0"/>
          </a:p>
        </p:txBody>
      </p:sp>
      <p:sp>
        <p:nvSpPr>
          <p:cNvPr id="29" name="Oval 28">
            <a:extLst>
              <a:ext uri="{FF2B5EF4-FFF2-40B4-BE49-F238E27FC236}">
                <a16:creationId xmlns:a16="http://schemas.microsoft.com/office/drawing/2014/main" id="{2F7DA16E-F58B-4250-94E8-33BE085F27AC}"/>
              </a:ext>
            </a:extLst>
          </p:cNvPr>
          <p:cNvSpPr/>
          <p:nvPr/>
        </p:nvSpPr>
        <p:spPr>
          <a:xfrm>
            <a:off x="6949440" y="5466595"/>
            <a:ext cx="2281859" cy="773124"/>
          </a:xfrm>
          <a:prstGeom prst="ellipse">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00B0F0"/>
            </a:solidFill>
          </a:ln>
          <a:effectLst>
            <a:outerShdw blurRad="50800" dist="38100" dir="8100000" algn="tr"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en-SG" sz="1600" b="1" dirty="0"/>
              <a:t>Social &amp; Political Action Groups</a:t>
            </a:r>
          </a:p>
        </p:txBody>
      </p:sp>
      <p:cxnSp>
        <p:nvCxnSpPr>
          <p:cNvPr id="33" name="Straight Arrow Connector 32">
            <a:extLst>
              <a:ext uri="{FF2B5EF4-FFF2-40B4-BE49-F238E27FC236}">
                <a16:creationId xmlns:a16="http://schemas.microsoft.com/office/drawing/2014/main" id="{4E6F9855-2CCF-4538-A383-72B0707E54C8}"/>
              </a:ext>
            </a:extLst>
          </p:cNvPr>
          <p:cNvCxnSpPr>
            <a:cxnSpLocks/>
          </p:cNvCxnSpPr>
          <p:nvPr/>
        </p:nvCxnSpPr>
        <p:spPr>
          <a:xfrm flipV="1">
            <a:off x="7170467" y="5085252"/>
            <a:ext cx="914840" cy="179741"/>
          </a:xfrm>
          <a:prstGeom prst="straightConnector1">
            <a:avLst/>
          </a:prstGeom>
          <a:ln w="38100" cap="rnd" cmpd="sng" algn="ctr">
            <a:solidFill>
              <a:schemeClr val="accent6">
                <a:lumMod val="75000"/>
              </a:schemeClr>
            </a:solidFill>
            <a:prstDash val="solid"/>
            <a:miter lim="800000"/>
            <a:headEnd type="triangle" w="med" len="med"/>
            <a:tailEnd type="triangle" w="med" len="med"/>
          </a:ln>
        </p:spPr>
        <p:style>
          <a:lnRef idx="0">
            <a:scrgbClr r="0" g="0" b="0"/>
          </a:lnRef>
          <a:fillRef idx="0">
            <a:scrgbClr r="0" g="0" b="0"/>
          </a:fillRef>
          <a:effectRef idx="0">
            <a:scrgbClr r="0" g="0" b="0"/>
          </a:effectRef>
          <a:fontRef idx="minor">
            <a:schemeClr val="tx1"/>
          </a:fontRef>
        </p:style>
      </p:cxnSp>
      <p:cxnSp>
        <p:nvCxnSpPr>
          <p:cNvPr id="48" name="Straight Arrow Connector 47">
            <a:extLst>
              <a:ext uri="{FF2B5EF4-FFF2-40B4-BE49-F238E27FC236}">
                <a16:creationId xmlns:a16="http://schemas.microsoft.com/office/drawing/2014/main" id="{6D7131A3-D92B-4D8C-ACA0-ACD62D304D46}"/>
              </a:ext>
            </a:extLst>
          </p:cNvPr>
          <p:cNvCxnSpPr>
            <a:cxnSpLocks/>
            <a:stCxn id="17" idx="5"/>
          </p:cNvCxnSpPr>
          <p:nvPr/>
        </p:nvCxnSpPr>
        <p:spPr>
          <a:xfrm>
            <a:off x="6351692" y="4060874"/>
            <a:ext cx="427848" cy="161509"/>
          </a:xfrm>
          <a:prstGeom prst="straightConnector1">
            <a:avLst/>
          </a:prstGeom>
          <a:ln w="38100" cap="sq" cmpd="sng" algn="ctr">
            <a:solidFill>
              <a:schemeClr val="accent6">
                <a:lumMod val="75000"/>
              </a:schemeClr>
            </a:solidFill>
            <a:prstDash val="solid"/>
            <a:miter lim="800000"/>
            <a:headEnd type="stealth" w="lg" len="lg"/>
            <a:tailEnd type="stealth" w="lg" len="lg"/>
          </a:ln>
        </p:spPr>
        <p:style>
          <a:lnRef idx="0">
            <a:scrgbClr r="0" g="0" b="0"/>
          </a:lnRef>
          <a:fillRef idx="0">
            <a:scrgbClr r="0" g="0" b="0"/>
          </a:fillRef>
          <a:effectRef idx="0">
            <a:scrgbClr r="0" g="0" b="0"/>
          </a:effectRef>
          <a:fontRef idx="minor">
            <a:schemeClr val="tx1"/>
          </a:fontRef>
        </p:style>
      </p:cxnSp>
      <p:cxnSp>
        <p:nvCxnSpPr>
          <p:cNvPr id="53" name="Straight Arrow Connector 52">
            <a:extLst>
              <a:ext uri="{FF2B5EF4-FFF2-40B4-BE49-F238E27FC236}">
                <a16:creationId xmlns:a16="http://schemas.microsoft.com/office/drawing/2014/main" id="{AF1FC9D5-0F41-4949-8D84-F713B763280F}"/>
              </a:ext>
            </a:extLst>
          </p:cNvPr>
          <p:cNvCxnSpPr>
            <a:cxnSpLocks/>
            <a:stCxn id="14" idx="2"/>
          </p:cNvCxnSpPr>
          <p:nvPr/>
        </p:nvCxnSpPr>
        <p:spPr>
          <a:xfrm flipH="1" flipV="1">
            <a:off x="9131143" y="5348706"/>
            <a:ext cx="296505" cy="132071"/>
          </a:xfrm>
          <a:prstGeom prst="straightConnector1">
            <a:avLst/>
          </a:prstGeom>
          <a:ln w="38100" cap="rnd" cmpd="sng" algn="ctr">
            <a:solidFill>
              <a:schemeClr val="accent6">
                <a:lumMod val="75000"/>
              </a:schemeClr>
            </a:solidFill>
            <a:prstDash val="solid"/>
            <a:miter lim="800000"/>
            <a:headEnd type="triangle" w="med" len="med"/>
            <a:tailEnd type="triangle" w="med" len="med"/>
          </a:ln>
        </p:spPr>
        <p:style>
          <a:lnRef idx="0">
            <a:scrgbClr r="0" g="0" b="0"/>
          </a:lnRef>
          <a:fillRef idx="0">
            <a:scrgbClr r="0" g="0" b="0"/>
          </a:fillRef>
          <a:effectRef idx="0">
            <a:scrgbClr r="0" g="0" b="0"/>
          </a:effectRef>
          <a:fontRef idx="minor">
            <a:schemeClr val="tx1"/>
          </a:fontRef>
        </p:style>
      </p:cxnSp>
      <p:cxnSp>
        <p:nvCxnSpPr>
          <p:cNvPr id="54" name="Straight Arrow Connector 53">
            <a:extLst>
              <a:ext uri="{FF2B5EF4-FFF2-40B4-BE49-F238E27FC236}">
                <a16:creationId xmlns:a16="http://schemas.microsoft.com/office/drawing/2014/main" id="{3F2EC28D-F276-4DFC-ACC5-7EB935062824}"/>
              </a:ext>
            </a:extLst>
          </p:cNvPr>
          <p:cNvCxnSpPr>
            <a:cxnSpLocks/>
            <a:endCxn id="29" idx="6"/>
          </p:cNvCxnSpPr>
          <p:nvPr/>
        </p:nvCxnSpPr>
        <p:spPr>
          <a:xfrm flipH="1">
            <a:off x="9231299" y="5631178"/>
            <a:ext cx="196349" cy="221979"/>
          </a:xfrm>
          <a:prstGeom prst="straightConnector1">
            <a:avLst/>
          </a:prstGeom>
          <a:ln w="38100" cap="rnd" cmpd="sng" algn="ctr">
            <a:solidFill>
              <a:schemeClr val="accent6">
                <a:lumMod val="75000"/>
              </a:schemeClr>
            </a:solidFill>
            <a:prstDash val="solid"/>
            <a:miter lim="800000"/>
            <a:headEnd type="triangle" w="med" len="med"/>
            <a:tailEnd type="triangl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2753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4000"/>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374A107-8D96-DFF6-0E88-7362BC03AE7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Calibri" panose="020F0502020204030204"/>
                <a:ea typeface="+mn-ea"/>
                <a:cs typeface="+mn-cs"/>
              </a:rPr>
              <a:t>ACCT101 – Sustainability Reporting </a:t>
            </a:r>
          </a:p>
        </p:txBody>
      </p:sp>
      <p:sp>
        <p:nvSpPr>
          <p:cNvPr id="10" name="Title 9">
            <a:extLst>
              <a:ext uri="{FF2B5EF4-FFF2-40B4-BE49-F238E27FC236}">
                <a16:creationId xmlns:a16="http://schemas.microsoft.com/office/drawing/2014/main" id="{29E24BCE-48CF-4EA0-8CEE-DABDE8C63D2E}"/>
              </a:ext>
            </a:extLst>
          </p:cNvPr>
          <p:cNvSpPr>
            <a:spLocks noGrp="1"/>
          </p:cNvSpPr>
          <p:nvPr>
            <p:ph type="title" idx="4294967295"/>
          </p:nvPr>
        </p:nvSpPr>
        <p:spPr>
          <a:xfrm>
            <a:off x="314325" y="2082800"/>
            <a:ext cx="5010150" cy="2692400"/>
          </a:xfrm>
        </p:spPr>
        <p:txBody>
          <a:bodyPr/>
          <a:lstStyle/>
          <a:p>
            <a:r>
              <a:rPr lang="en-US" dirty="0"/>
              <a:t>Primary Components of a Sustainability Report </a:t>
            </a:r>
          </a:p>
        </p:txBody>
      </p:sp>
      <p:graphicFrame>
        <p:nvGraphicFramePr>
          <p:cNvPr id="35" name="Diagram 34">
            <a:extLst>
              <a:ext uri="{FF2B5EF4-FFF2-40B4-BE49-F238E27FC236}">
                <a16:creationId xmlns:a16="http://schemas.microsoft.com/office/drawing/2014/main" id="{068CABE3-3DD8-4E13-A508-7B053E51C7B4}"/>
              </a:ext>
            </a:extLst>
          </p:cNvPr>
          <p:cNvGraphicFramePr/>
          <p:nvPr>
            <p:extLst>
              <p:ext uri="{D42A27DB-BD31-4B8C-83A1-F6EECF244321}">
                <p14:modId xmlns:p14="http://schemas.microsoft.com/office/powerpoint/2010/main" val="4098990475"/>
              </p:ext>
            </p:extLst>
          </p:nvPr>
        </p:nvGraphicFramePr>
        <p:xfrm>
          <a:off x="3009016" y="136525"/>
          <a:ext cx="8868659" cy="62884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Date Placeholder 10">
            <a:extLst>
              <a:ext uri="{FF2B5EF4-FFF2-40B4-BE49-F238E27FC236}">
                <a16:creationId xmlns:a16="http://schemas.microsoft.com/office/drawing/2014/main" id="{8F1A3013-4A90-A1AA-8629-460ACC64155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Calibri" panose="020F0502020204030204"/>
                <a:ea typeface="+mn-ea"/>
                <a:cs typeface="+mn-cs"/>
              </a:rPr>
              <a:t>Financial Accounting</a:t>
            </a:r>
            <a:endParaRPr kumimoji="0" lang="en-SG" sz="1000" b="0" i="0" u="none" strike="noStrike" kern="1200" cap="none" spc="0" normalizeH="0" baseline="0" noProof="0" dirty="0">
              <a:ln>
                <a:noFill/>
              </a:ln>
              <a:effectLst/>
              <a:uLnTx/>
              <a:uFillTx/>
              <a:latin typeface="Calibri" panose="020F0502020204030204"/>
              <a:ea typeface="+mn-ea"/>
              <a:cs typeface="+mn-cs"/>
            </a:endParaRPr>
          </a:p>
        </p:txBody>
      </p:sp>
      <p:pic>
        <p:nvPicPr>
          <p:cNvPr id="1028" name="Picture 4" descr="New openings &amp; things to do with kids in Singapore – July 2023 | HoneyKids  Asia">
            <a:extLst>
              <a:ext uri="{FF2B5EF4-FFF2-40B4-BE49-F238E27FC236}">
                <a16:creationId xmlns:a16="http://schemas.microsoft.com/office/drawing/2014/main" id="{625F1F01-6680-D855-9074-3FEED34A8B3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3670" y="642800"/>
            <a:ext cx="2546729" cy="181909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A67788EA-11AC-96E5-07AC-0294C947B0AD}"/>
              </a:ext>
            </a:extLst>
          </p:cNvPr>
          <p:cNvSpPr>
            <a:spLocks noGrp="1"/>
          </p:cNvSpPr>
          <p:nvPr>
            <p:ph type="sldNum" sz="quarter" idx="12"/>
          </p:nvPr>
        </p:nvSpPr>
        <p:spPr/>
        <p:txBody>
          <a:bodyPr/>
          <a:lstStyle/>
          <a:p>
            <a:r>
              <a:rPr lang="en-SG" dirty="0"/>
              <a:t>Seminar 6-</a:t>
            </a:r>
            <a:fld id="{855141EC-238E-4B2B-973C-803C1FDC5645}" type="slidenum">
              <a:rPr lang="en-SG" smtClean="0"/>
              <a:pPr/>
              <a:t>15</a:t>
            </a:fld>
            <a:endParaRPr lang="en-SG" dirty="0"/>
          </a:p>
        </p:txBody>
      </p:sp>
    </p:spTree>
    <p:extLst>
      <p:ext uri="{BB962C8B-B14F-4D97-AF65-F5344CB8AC3E}">
        <p14:creationId xmlns:p14="http://schemas.microsoft.com/office/powerpoint/2010/main" val="3742185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838200" y="365125"/>
            <a:ext cx="10515600" cy="1325563"/>
          </a:xfrm>
          <a:noFill/>
        </p:spPr>
        <p:txBody>
          <a:bodyPr>
            <a:normAutofit/>
          </a:bodyPr>
          <a:lstStyle/>
          <a:p>
            <a:r>
              <a:rPr lang="en-US" sz="5400" dirty="0"/>
              <a:t>Major Reporting Frameworks </a:t>
            </a:r>
          </a:p>
        </p:txBody>
      </p:sp>
      <p:pic>
        <p:nvPicPr>
          <p:cNvPr id="8194" name="Picture 2" descr="See the source image">
            <a:extLst>
              <a:ext uri="{FF2B5EF4-FFF2-40B4-BE49-F238E27FC236}">
                <a16:creationId xmlns:a16="http://schemas.microsoft.com/office/drawing/2014/main" id="{EB9B3258-38F1-4AB8-A400-BED9AB3E12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0912" y="1881290"/>
            <a:ext cx="1209425" cy="120942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See the source image">
            <a:extLst>
              <a:ext uri="{FF2B5EF4-FFF2-40B4-BE49-F238E27FC236}">
                <a16:creationId xmlns:a16="http://schemas.microsoft.com/office/drawing/2014/main" id="{10AAFA6F-E270-4775-9324-F4FBD48416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1099" y="1881288"/>
            <a:ext cx="1209425" cy="12094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IRC - Board Agenda">
            <a:extLst>
              <a:ext uri="{FF2B5EF4-FFF2-40B4-BE49-F238E27FC236}">
                <a16:creationId xmlns:a16="http://schemas.microsoft.com/office/drawing/2014/main" id="{065C61C5-5D9A-0162-5526-21DEC4B622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1287" y="1953239"/>
            <a:ext cx="1209425" cy="1209425"/>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6">
            <a:extLst>
              <a:ext uri="{FF2B5EF4-FFF2-40B4-BE49-F238E27FC236}">
                <a16:creationId xmlns:a16="http://schemas.microsoft.com/office/drawing/2014/main" id="{C44EE4D0-CDEA-EA58-A560-D062E57618B1}"/>
              </a:ext>
            </a:extLst>
          </p:cNvPr>
          <p:cNvPicPr>
            <a:picLocks noGrp="1" noChangeAspect="1"/>
          </p:cNvPicPr>
          <p:nvPr>
            <p:ph idx="1"/>
          </p:nvPr>
        </p:nvPicPr>
        <p:blipFill rotWithShape="1">
          <a:blip r:embed="rId6"/>
          <a:srcRect t="28286" b="30381"/>
          <a:stretch/>
        </p:blipFill>
        <p:spPr>
          <a:xfrm>
            <a:off x="7169862" y="2105882"/>
            <a:ext cx="3448639" cy="760239"/>
          </a:xfrm>
          <a:prstGeom prst="rect">
            <a:avLst/>
          </a:prstGeom>
        </p:spPr>
      </p:pic>
      <p:sp>
        <p:nvSpPr>
          <p:cNvPr id="10" name="Date Placeholder 9">
            <a:extLst>
              <a:ext uri="{FF2B5EF4-FFF2-40B4-BE49-F238E27FC236}">
                <a16:creationId xmlns:a16="http://schemas.microsoft.com/office/drawing/2014/main" id="{AF4C3E4A-07CD-E1F0-DB59-44AFA1A32CF2}"/>
              </a:ext>
            </a:extLst>
          </p:cNvPr>
          <p:cNvSpPr>
            <a:spLocks noGrp="1"/>
          </p:cNvSpPr>
          <p:nvPr>
            <p:ph type="dt" sz="half" idx="10"/>
          </p:nvPr>
        </p:nvSpPr>
        <p:spPr/>
        <p:txBody>
          <a:bodyPr/>
          <a:lstStyle/>
          <a:p>
            <a:r>
              <a:rPr lang="en-US" dirty="0"/>
              <a:t>Financial Accounting</a:t>
            </a:r>
            <a:endParaRPr lang="en-SG" dirty="0"/>
          </a:p>
        </p:txBody>
      </p:sp>
      <p:sp>
        <p:nvSpPr>
          <p:cNvPr id="11" name="Footer Placeholder 10">
            <a:extLst>
              <a:ext uri="{FF2B5EF4-FFF2-40B4-BE49-F238E27FC236}">
                <a16:creationId xmlns:a16="http://schemas.microsoft.com/office/drawing/2014/main" id="{5462C81D-F6C6-6162-67E7-4BE3F9AD5548}"/>
              </a:ext>
            </a:extLst>
          </p:cNvPr>
          <p:cNvSpPr>
            <a:spLocks noGrp="1"/>
          </p:cNvSpPr>
          <p:nvPr>
            <p:ph type="ftr" sz="quarter" idx="11"/>
          </p:nvPr>
        </p:nvSpPr>
        <p:spPr/>
        <p:txBody>
          <a:bodyPr/>
          <a:lstStyle/>
          <a:p>
            <a:r>
              <a:rPr lang="en-US" dirty="0"/>
              <a:t>ACCT101 – Sustainability Reporting </a:t>
            </a:r>
            <a:endParaRPr lang="en-SG" dirty="0"/>
          </a:p>
        </p:txBody>
      </p:sp>
      <p:sp>
        <p:nvSpPr>
          <p:cNvPr id="13" name="Slide Number Placeholder 12">
            <a:extLst>
              <a:ext uri="{FF2B5EF4-FFF2-40B4-BE49-F238E27FC236}">
                <a16:creationId xmlns:a16="http://schemas.microsoft.com/office/drawing/2014/main" id="{9F10322A-3E15-ED9C-BC85-7EE20D2640CA}"/>
              </a:ext>
            </a:extLst>
          </p:cNvPr>
          <p:cNvSpPr>
            <a:spLocks noGrp="1"/>
          </p:cNvSpPr>
          <p:nvPr>
            <p:ph type="sldNum" sz="quarter" idx="12"/>
          </p:nvPr>
        </p:nvSpPr>
        <p:spPr/>
        <p:txBody>
          <a:bodyPr/>
          <a:lstStyle/>
          <a:p>
            <a:r>
              <a:rPr lang="en-SG" dirty="0"/>
              <a:t>Seminar 6-</a:t>
            </a:r>
            <a:fld id="{855141EC-238E-4B2B-973C-803C1FDC5645}" type="slidenum">
              <a:rPr lang="en-SG" smtClean="0"/>
              <a:pPr/>
              <a:t>16</a:t>
            </a:fld>
            <a:endParaRPr lang="en-SG" dirty="0"/>
          </a:p>
        </p:txBody>
      </p:sp>
      <p:pic>
        <p:nvPicPr>
          <p:cNvPr id="14" name="Picture 2" descr="ISO Logo registered trademark">
            <a:extLst>
              <a:ext uri="{FF2B5EF4-FFF2-40B4-BE49-F238E27FC236}">
                <a16:creationId xmlns:a16="http://schemas.microsoft.com/office/drawing/2014/main" id="{264D2BAD-3913-EBB8-171C-B57D074C662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10912" y="3696698"/>
            <a:ext cx="1413434" cy="110593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20848895-7794-D904-5277-67C092F634C7}"/>
              </a:ext>
            </a:extLst>
          </p:cNvPr>
          <p:cNvPicPr>
            <a:picLocks noChangeAspect="1"/>
          </p:cNvPicPr>
          <p:nvPr/>
        </p:nvPicPr>
        <p:blipFill>
          <a:blip r:embed="rId8"/>
          <a:stretch>
            <a:fillRect/>
          </a:stretch>
        </p:blipFill>
        <p:spPr>
          <a:xfrm>
            <a:off x="3049571" y="3696204"/>
            <a:ext cx="2201159" cy="1172117"/>
          </a:xfrm>
          <a:prstGeom prst="rect">
            <a:avLst/>
          </a:prstGeom>
        </p:spPr>
      </p:pic>
      <p:pic>
        <p:nvPicPr>
          <p:cNvPr id="17" name="Picture 16">
            <a:extLst>
              <a:ext uri="{FF2B5EF4-FFF2-40B4-BE49-F238E27FC236}">
                <a16:creationId xmlns:a16="http://schemas.microsoft.com/office/drawing/2014/main" id="{FEA5F08C-81E2-C6F5-1E5E-066B2A3FD6A0}"/>
              </a:ext>
            </a:extLst>
          </p:cNvPr>
          <p:cNvPicPr>
            <a:picLocks noChangeAspect="1"/>
          </p:cNvPicPr>
          <p:nvPr/>
        </p:nvPicPr>
        <p:blipFill>
          <a:blip r:embed="rId9"/>
          <a:stretch>
            <a:fillRect/>
          </a:stretch>
        </p:blipFill>
        <p:spPr>
          <a:xfrm>
            <a:off x="5491287" y="3695337"/>
            <a:ext cx="1286728" cy="1286728"/>
          </a:xfrm>
          <a:prstGeom prst="rect">
            <a:avLst/>
          </a:prstGeom>
        </p:spPr>
      </p:pic>
      <p:sp>
        <p:nvSpPr>
          <p:cNvPr id="18" name="TextBox 17">
            <a:extLst>
              <a:ext uri="{FF2B5EF4-FFF2-40B4-BE49-F238E27FC236}">
                <a16:creationId xmlns:a16="http://schemas.microsoft.com/office/drawing/2014/main" id="{89C39070-3ACB-0B98-6525-B201D369312A}"/>
              </a:ext>
            </a:extLst>
          </p:cNvPr>
          <p:cNvSpPr txBox="1"/>
          <p:nvPr/>
        </p:nvSpPr>
        <p:spPr>
          <a:xfrm>
            <a:off x="1310912" y="5231876"/>
            <a:ext cx="9850424" cy="830997"/>
          </a:xfrm>
          <a:prstGeom prst="rect">
            <a:avLst/>
          </a:prstGeom>
          <a:noFill/>
        </p:spPr>
        <p:txBody>
          <a:bodyPr wrap="square" rtlCol="0">
            <a:spAutoFit/>
          </a:bodyPr>
          <a:lstStyle/>
          <a:p>
            <a:r>
              <a:rPr lang="en-SG" sz="2400" dirty="0">
                <a:solidFill>
                  <a:schemeClr val="accent5">
                    <a:lumMod val="50000"/>
                  </a:schemeClr>
                </a:solidFill>
              </a:rPr>
              <a:t>The framework selected must be what the </a:t>
            </a:r>
            <a:r>
              <a:rPr lang="en-SG" sz="2400" b="1" dirty="0">
                <a:solidFill>
                  <a:schemeClr val="accent5">
                    <a:lumMod val="50000"/>
                  </a:schemeClr>
                </a:solidFill>
              </a:rPr>
              <a:t>stakeholders</a:t>
            </a:r>
            <a:r>
              <a:rPr lang="en-SG" sz="2400" dirty="0">
                <a:solidFill>
                  <a:schemeClr val="accent5">
                    <a:lumMod val="50000"/>
                  </a:schemeClr>
                </a:solidFill>
              </a:rPr>
              <a:t> want, not just what the company wants or what is easy.</a:t>
            </a:r>
          </a:p>
        </p:txBody>
      </p:sp>
      <p:sp>
        <p:nvSpPr>
          <p:cNvPr id="3" name="Rectangle: Rounded Corners 2">
            <a:extLst>
              <a:ext uri="{FF2B5EF4-FFF2-40B4-BE49-F238E27FC236}">
                <a16:creationId xmlns:a16="http://schemas.microsoft.com/office/drawing/2014/main" id="{864A435C-E85B-F349-A35E-A5B8D3D0C63D}"/>
              </a:ext>
            </a:extLst>
          </p:cNvPr>
          <p:cNvSpPr/>
          <p:nvPr/>
        </p:nvSpPr>
        <p:spPr>
          <a:xfrm>
            <a:off x="950976" y="1690688"/>
            <a:ext cx="1865376" cy="1553721"/>
          </a:xfrm>
          <a:prstGeom prst="roundRect">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4" name="Rectangle: Rounded Corners 3">
            <a:extLst>
              <a:ext uri="{FF2B5EF4-FFF2-40B4-BE49-F238E27FC236}">
                <a16:creationId xmlns:a16="http://schemas.microsoft.com/office/drawing/2014/main" id="{5D204308-69E4-204C-BF9F-31361F5F439A}"/>
              </a:ext>
            </a:extLst>
          </p:cNvPr>
          <p:cNvSpPr/>
          <p:nvPr/>
        </p:nvSpPr>
        <p:spPr>
          <a:xfrm>
            <a:off x="7028804" y="1690688"/>
            <a:ext cx="3687963" cy="1553721"/>
          </a:xfrm>
          <a:prstGeom prst="roundRect">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dirty="0"/>
          </a:p>
        </p:txBody>
      </p:sp>
    </p:spTree>
    <p:extLst>
      <p:ext uri="{BB962C8B-B14F-4D97-AF65-F5344CB8AC3E}">
        <p14:creationId xmlns:p14="http://schemas.microsoft.com/office/powerpoint/2010/main" val="326507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4AB15-96AD-E592-557B-427E54955BF9}"/>
              </a:ext>
            </a:extLst>
          </p:cNvPr>
          <p:cNvSpPr>
            <a:spLocks noGrp="1"/>
          </p:cNvSpPr>
          <p:nvPr>
            <p:ph type="title"/>
          </p:nvPr>
        </p:nvSpPr>
        <p:spPr/>
        <p:txBody>
          <a:bodyPr/>
          <a:lstStyle/>
          <a:p>
            <a:r>
              <a:rPr lang="en-SG" dirty="0"/>
              <a:t>Diamonds or Water</a:t>
            </a:r>
          </a:p>
        </p:txBody>
      </p:sp>
      <p:sp>
        <p:nvSpPr>
          <p:cNvPr id="3" name="Date Placeholder 2">
            <a:extLst>
              <a:ext uri="{FF2B5EF4-FFF2-40B4-BE49-F238E27FC236}">
                <a16:creationId xmlns:a16="http://schemas.microsoft.com/office/drawing/2014/main" id="{45AA9398-D276-8629-2F10-23028B843F3D}"/>
              </a:ext>
            </a:extLst>
          </p:cNvPr>
          <p:cNvSpPr>
            <a:spLocks noGrp="1"/>
          </p:cNvSpPr>
          <p:nvPr>
            <p:ph type="dt" sz="half" idx="10"/>
          </p:nvPr>
        </p:nvSpPr>
        <p:spPr/>
        <p:txBody>
          <a:bodyPr/>
          <a:lstStyle/>
          <a:p>
            <a:r>
              <a:rPr lang="en-US" dirty="0"/>
              <a:t>Financial Accounting</a:t>
            </a:r>
            <a:endParaRPr lang="en-SG" dirty="0"/>
          </a:p>
        </p:txBody>
      </p:sp>
      <p:sp>
        <p:nvSpPr>
          <p:cNvPr id="4" name="Footer Placeholder 3">
            <a:extLst>
              <a:ext uri="{FF2B5EF4-FFF2-40B4-BE49-F238E27FC236}">
                <a16:creationId xmlns:a16="http://schemas.microsoft.com/office/drawing/2014/main" id="{0E1BE243-EE03-1131-A3B2-C327702FBF36}"/>
              </a:ext>
            </a:extLst>
          </p:cNvPr>
          <p:cNvSpPr>
            <a:spLocks noGrp="1"/>
          </p:cNvSpPr>
          <p:nvPr>
            <p:ph type="ftr" sz="quarter" idx="11"/>
          </p:nvPr>
        </p:nvSpPr>
        <p:spPr/>
        <p:txBody>
          <a:bodyPr/>
          <a:lstStyle/>
          <a:p>
            <a:r>
              <a:rPr lang="en-US" dirty="0"/>
              <a:t>ACCT101 – Sustainability Reporting </a:t>
            </a:r>
            <a:endParaRPr lang="en-SG" dirty="0"/>
          </a:p>
        </p:txBody>
      </p:sp>
      <p:sp>
        <p:nvSpPr>
          <p:cNvPr id="5" name="Slide Number Placeholder 4">
            <a:extLst>
              <a:ext uri="{FF2B5EF4-FFF2-40B4-BE49-F238E27FC236}">
                <a16:creationId xmlns:a16="http://schemas.microsoft.com/office/drawing/2014/main" id="{72C4AFDC-F6A8-2E64-20E6-EA449E222DCE}"/>
              </a:ext>
            </a:extLst>
          </p:cNvPr>
          <p:cNvSpPr>
            <a:spLocks noGrp="1"/>
          </p:cNvSpPr>
          <p:nvPr>
            <p:ph type="sldNum" sz="quarter" idx="12"/>
          </p:nvPr>
        </p:nvSpPr>
        <p:spPr/>
        <p:txBody>
          <a:bodyPr/>
          <a:lstStyle/>
          <a:p>
            <a:r>
              <a:rPr lang="en-SG" dirty="0"/>
              <a:t>Seminar 6-</a:t>
            </a:r>
            <a:fld id="{855141EC-238E-4B2B-973C-803C1FDC5645}" type="slidenum">
              <a:rPr lang="en-SG" smtClean="0"/>
              <a:pPr/>
              <a:t>17</a:t>
            </a:fld>
            <a:endParaRPr lang="en-SG" dirty="0"/>
          </a:p>
        </p:txBody>
      </p:sp>
      <p:pic>
        <p:nvPicPr>
          <p:cNvPr id="6" name="Online Media 5" title="The paradox of value - Akshita Agarwal">
            <a:hlinkClick r:id="" action="ppaction://media"/>
            <a:extLst>
              <a:ext uri="{FF2B5EF4-FFF2-40B4-BE49-F238E27FC236}">
                <a16:creationId xmlns:a16="http://schemas.microsoft.com/office/drawing/2014/main" id="{349C7451-D5F6-557D-A595-70A5AB42BDAE}"/>
              </a:ext>
            </a:extLst>
          </p:cNvPr>
          <p:cNvPicPr>
            <a:picLocks noRot="1" noChangeAspect="1"/>
          </p:cNvPicPr>
          <p:nvPr>
            <a:videoFile r:link="rId1"/>
          </p:nvPr>
        </p:nvPicPr>
        <p:blipFill>
          <a:blip r:embed="rId4"/>
          <a:stretch>
            <a:fillRect/>
          </a:stretch>
        </p:blipFill>
        <p:spPr>
          <a:xfrm>
            <a:off x="1194816" y="1158240"/>
            <a:ext cx="9203692" cy="5200086"/>
          </a:xfrm>
          <a:prstGeom prst="rect">
            <a:avLst/>
          </a:prstGeom>
        </p:spPr>
      </p:pic>
      <p:sp>
        <p:nvSpPr>
          <p:cNvPr id="7" name="TextBox 6">
            <a:extLst>
              <a:ext uri="{FF2B5EF4-FFF2-40B4-BE49-F238E27FC236}">
                <a16:creationId xmlns:a16="http://schemas.microsoft.com/office/drawing/2014/main" id="{561879C7-0358-53BF-56D2-EEC328849B4F}"/>
              </a:ext>
            </a:extLst>
          </p:cNvPr>
          <p:cNvSpPr txBox="1"/>
          <p:nvPr/>
        </p:nvSpPr>
        <p:spPr>
          <a:xfrm>
            <a:off x="10798362" y="3035430"/>
            <a:ext cx="400110" cy="2817249"/>
          </a:xfrm>
          <a:prstGeom prst="rect">
            <a:avLst/>
          </a:prstGeom>
          <a:noFill/>
        </p:spPr>
        <p:txBody>
          <a:bodyPr vert="vert270" wrap="square" rtlCol="0">
            <a:spAutoFit/>
          </a:bodyPr>
          <a:lstStyle/>
          <a:p>
            <a:r>
              <a:rPr lang="en-SG" sz="1400" dirty="0">
                <a:hlinkClick r:id="rId5">
                  <a:extLst>
                    <a:ext uri="{A12FA001-AC4F-418D-AE19-62706E023703}">
                      <ahyp:hlinkClr xmlns:ahyp="http://schemas.microsoft.com/office/drawing/2018/hyperlinkcolor" val="tx"/>
                    </a:ext>
                  </a:extLst>
                </a:hlinkClick>
              </a:rPr>
              <a:t>https://youtu.be/e7S8jWh6AEs</a:t>
            </a:r>
            <a:r>
              <a:rPr lang="en-SG" sz="1400" dirty="0"/>
              <a:t> </a:t>
            </a:r>
          </a:p>
        </p:txBody>
      </p:sp>
    </p:spTree>
    <p:extLst>
      <p:ext uri="{BB962C8B-B14F-4D97-AF65-F5344CB8AC3E}">
        <p14:creationId xmlns:p14="http://schemas.microsoft.com/office/powerpoint/2010/main" val="22127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AFECB-7B94-4D8C-8950-CDE3FB5F6355}"/>
              </a:ext>
            </a:extLst>
          </p:cNvPr>
          <p:cNvSpPr>
            <a:spLocks noGrp="1"/>
          </p:cNvSpPr>
          <p:nvPr>
            <p:ph type="title"/>
          </p:nvPr>
        </p:nvSpPr>
        <p:spPr/>
        <p:txBody>
          <a:bodyPr/>
          <a:lstStyle/>
          <a:p>
            <a:r>
              <a:rPr lang="en-SG" dirty="0"/>
              <a:t>&lt;IR&gt; Value creation</a:t>
            </a:r>
          </a:p>
        </p:txBody>
      </p:sp>
      <p:pic>
        <p:nvPicPr>
          <p:cNvPr id="8" name="Content Placeholder 7">
            <a:extLst>
              <a:ext uri="{FF2B5EF4-FFF2-40B4-BE49-F238E27FC236}">
                <a16:creationId xmlns:a16="http://schemas.microsoft.com/office/drawing/2014/main" id="{17E733FB-894F-4A26-AF89-1EBBDEE0A4E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365749"/>
            <a:ext cx="7729728" cy="4724400"/>
          </a:xfrm>
        </p:spPr>
      </p:pic>
      <p:sp>
        <p:nvSpPr>
          <p:cNvPr id="4" name="Date Placeholder 3">
            <a:extLst>
              <a:ext uri="{FF2B5EF4-FFF2-40B4-BE49-F238E27FC236}">
                <a16:creationId xmlns:a16="http://schemas.microsoft.com/office/drawing/2014/main" id="{6081A900-F9F3-42E3-B1F5-55267EBD5A84}"/>
              </a:ext>
            </a:extLst>
          </p:cNvPr>
          <p:cNvSpPr>
            <a:spLocks noGrp="1"/>
          </p:cNvSpPr>
          <p:nvPr>
            <p:ph type="dt" sz="half" idx="10"/>
          </p:nvPr>
        </p:nvSpPr>
        <p:spPr/>
        <p:txBody>
          <a:bodyPr/>
          <a:lstStyle/>
          <a:p>
            <a:r>
              <a:rPr lang="en-US" dirty="0"/>
              <a:t>Financial Accounting</a:t>
            </a:r>
            <a:endParaRPr lang="en-SG" dirty="0"/>
          </a:p>
        </p:txBody>
      </p:sp>
      <p:sp>
        <p:nvSpPr>
          <p:cNvPr id="7" name="Footer Placeholder 6">
            <a:extLst>
              <a:ext uri="{FF2B5EF4-FFF2-40B4-BE49-F238E27FC236}">
                <a16:creationId xmlns:a16="http://schemas.microsoft.com/office/drawing/2014/main" id="{C1410AD8-C50F-276F-6192-BCBCBE77D2C5}"/>
              </a:ext>
            </a:extLst>
          </p:cNvPr>
          <p:cNvSpPr>
            <a:spLocks noGrp="1"/>
          </p:cNvSpPr>
          <p:nvPr>
            <p:ph type="ftr" sz="quarter" idx="11"/>
          </p:nvPr>
        </p:nvSpPr>
        <p:spPr/>
        <p:txBody>
          <a:bodyPr/>
          <a:lstStyle/>
          <a:p>
            <a:r>
              <a:rPr lang="en-SG" dirty="0"/>
              <a:t>ACCT101 – Sustainability Reporting </a:t>
            </a:r>
          </a:p>
        </p:txBody>
      </p:sp>
      <p:sp>
        <p:nvSpPr>
          <p:cNvPr id="3" name="Slide Number Placeholder 2">
            <a:extLst>
              <a:ext uri="{FF2B5EF4-FFF2-40B4-BE49-F238E27FC236}">
                <a16:creationId xmlns:a16="http://schemas.microsoft.com/office/drawing/2014/main" id="{0CC4A9CE-E3EA-4D6D-B164-11D365AA8C0E}"/>
              </a:ext>
            </a:extLst>
          </p:cNvPr>
          <p:cNvSpPr>
            <a:spLocks noGrp="1"/>
          </p:cNvSpPr>
          <p:nvPr>
            <p:ph type="sldNum" sz="quarter" idx="12"/>
          </p:nvPr>
        </p:nvSpPr>
        <p:spPr/>
        <p:txBody>
          <a:bodyPr/>
          <a:lstStyle/>
          <a:p>
            <a:r>
              <a:rPr lang="en-SG" dirty="0"/>
              <a:t>Seminar 6 - </a:t>
            </a:r>
            <a:fld id="{3688466D-4663-4C4F-96A3-05CB1807CB8C}" type="slidenum">
              <a:rPr lang="en-SG" smtClean="0"/>
              <a:pPr/>
              <a:t>18</a:t>
            </a:fld>
            <a:endParaRPr lang="en-SG" dirty="0"/>
          </a:p>
        </p:txBody>
      </p:sp>
      <p:sp>
        <p:nvSpPr>
          <p:cNvPr id="6" name="TextBox 5">
            <a:extLst>
              <a:ext uri="{FF2B5EF4-FFF2-40B4-BE49-F238E27FC236}">
                <a16:creationId xmlns:a16="http://schemas.microsoft.com/office/drawing/2014/main" id="{C144668C-F02B-4EBC-8D2A-96C958F5ED6F}"/>
              </a:ext>
            </a:extLst>
          </p:cNvPr>
          <p:cNvSpPr txBox="1"/>
          <p:nvPr/>
        </p:nvSpPr>
        <p:spPr>
          <a:xfrm>
            <a:off x="8610600" y="607634"/>
            <a:ext cx="3247103" cy="3785652"/>
          </a:xfrm>
          <a:prstGeom prst="rect">
            <a:avLst/>
          </a:prstGeom>
          <a:noFill/>
        </p:spPr>
        <p:txBody>
          <a:bodyPr wrap="square" rtlCol="0">
            <a:spAutoFit/>
          </a:bodyPr>
          <a:lstStyle/>
          <a:p>
            <a:r>
              <a:rPr lang="en-SG" sz="2400" b="1" dirty="0"/>
              <a:t>What do you value?</a:t>
            </a:r>
          </a:p>
          <a:p>
            <a:pPr marL="285750" indent="-285750">
              <a:buFont typeface="Arial" panose="020B0604020202020204" pitchFamily="34" charset="0"/>
              <a:buChar char="•"/>
            </a:pPr>
            <a:r>
              <a:rPr lang="en-SG" sz="2400" dirty="0"/>
              <a:t>Cultural value</a:t>
            </a:r>
          </a:p>
          <a:p>
            <a:pPr marL="285750" indent="-285750">
              <a:buFont typeface="Arial" panose="020B0604020202020204" pitchFamily="34" charset="0"/>
              <a:buChar char="•"/>
            </a:pPr>
            <a:r>
              <a:rPr lang="en-SG" sz="2400" dirty="0"/>
              <a:t>Religious value</a:t>
            </a:r>
          </a:p>
          <a:p>
            <a:pPr marL="285750" indent="-285750">
              <a:buFont typeface="Arial" panose="020B0604020202020204" pitchFamily="34" charset="0"/>
              <a:buChar char="•"/>
            </a:pPr>
            <a:r>
              <a:rPr lang="en-SG" sz="2400" dirty="0"/>
              <a:t>Sentimental value</a:t>
            </a:r>
          </a:p>
          <a:p>
            <a:pPr marL="285750" indent="-285750">
              <a:buFont typeface="Arial" panose="020B0604020202020204" pitchFamily="34" charset="0"/>
              <a:buChar char="•"/>
            </a:pPr>
            <a:r>
              <a:rPr lang="en-SG" sz="2400" dirty="0"/>
              <a:t>Financial value</a:t>
            </a:r>
          </a:p>
          <a:p>
            <a:pPr marL="285750" indent="-285750">
              <a:buFont typeface="Arial" panose="020B0604020202020204" pitchFamily="34" charset="0"/>
              <a:buChar char="•"/>
            </a:pPr>
            <a:r>
              <a:rPr lang="en-SG" sz="2400" dirty="0"/>
              <a:t>Personal value</a:t>
            </a:r>
          </a:p>
          <a:p>
            <a:pPr marL="285750" indent="-285750">
              <a:buFont typeface="Arial" panose="020B0604020202020204" pitchFamily="34" charset="0"/>
              <a:buChar char="•"/>
            </a:pPr>
            <a:r>
              <a:rPr lang="en-SG" sz="2400" dirty="0"/>
              <a:t>Economic value</a:t>
            </a:r>
          </a:p>
          <a:p>
            <a:pPr marL="285750" indent="-285750">
              <a:buFont typeface="Arial" panose="020B0604020202020204" pitchFamily="34" charset="0"/>
              <a:buChar char="•"/>
            </a:pPr>
            <a:r>
              <a:rPr lang="en-SG" sz="2400" b="1" dirty="0">
                <a:solidFill>
                  <a:srgbClr val="FF0000"/>
                </a:solidFill>
              </a:rPr>
              <a:t>Diamonds or Water</a:t>
            </a:r>
          </a:p>
          <a:p>
            <a:endParaRPr lang="en-SG" sz="2400" dirty="0"/>
          </a:p>
          <a:p>
            <a:pPr marL="285750" indent="-285750">
              <a:buFont typeface="Arial" panose="020B0604020202020204" pitchFamily="34" charset="0"/>
              <a:buChar char="•"/>
            </a:pPr>
            <a:endParaRPr lang="en-SG" sz="2400" dirty="0"/>
          </a:p>
        </p:txBody>
      </p:sp>
    </p:spTree>
    <p:extLst>
      <p:ext uri="{BB962C8B-B14F-4D97-AF65-F5344CB8AC3E}">
        <p14:creationId xmlns:p14="http://schemas.microsoft.com/office/powerpoint/2010/main" val="245922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8A267-77F3-42F4-A331-FC186BF24695}"/>
              </a:ext>
            </a:extLst>
          </p:cNvPr>
          <p:cNvSpPr>
            <a:spLocks noGrp="1"/>
          </p:cNvSpPr>
          <p:nvPr>
            <p:ph type="title"/>
          </p:nvPr>
        </p:nvSpPr>
        <p:spPr/>
        <p:txBody>
          <a:bodyPr/>
          <a:lstStyle/>
          <a:p>
            <a:r>
              <a:rPr lang="en-SG" dirty="0"/>
              <a:t>True cost accounting … </a:t>
            </a:r>
            <a:r>
              <a:rPr lang="en-SG" sz="1400" b="0" dirty="0">
                <a:solidFill>
                  <a:schemeClr val="bg1"/>
                </a:solidFill>
              </a:rPr>
              <a:t>https://youtu.be/u_Urrn4HiEU</a:t>
            </a:r>
          </a:p>
        </p:txBody>
      </p:sp>
      <p:sp>
        <p:nvSpPr>
          <p:cNvPr id="4" name="Date Placeholder 3">
            <a:extLst>
              <a:ext uri="{FF2B5EF4-FFF2-40B4-BE49-F238E27FC236}">
                <a16:creationId xmlns:a16="http://schemas.microsoft.com/office/drawing/2014/main" id="{0882FDC9-BC91-4173-A962-936CCC15FB60}"/>
              </a:ext>
            </a:extLst>
          </p:cNvPr>
          <p:cNvSpPr>
            <a:spLocks noGrp="1"/>
          </p:cNvSpPr>
          <p:nvPr>
            <p:ph type="dt" sz="half" idx="10"/>
          </p:nvPr>
        </p:nvSpPr>
        <p:spPr/>
        <p:txBody>
          <a:bodyPr/>
          <a:lstStyle/>
          <a:p>
            <a:r>
              <a:rPr lang="en-US" noProof="0" dirty="0"/>
              <a:t>Financial Accounting</a:t>
            </a:r>
            <a:endParaRPr lang="en-SG" noProof="0" dirty="0"/>
          </a:p>
        </p:txBody>
      </p:sp>
      <p:sp>
        <p:nvSpPr>
          <p:cNvPr id="3" name="Footer Placeholder 2">
            <a:extLst>
              <a:ext uri="{FF2B5EF4-FFF2-40B4-BE49-F238E27FC236}">
                <a16:creationId xmlns:a16="http://schemas.microsoft.com/office/drawing/2014/main" id="{9096103E-6448-4EC0-7A33-F3E0047F66C8}"/>
              </a:ext>
            </a:extLst>
          </p:cNvPr>
          <p:cNvSpPr>
            <a:spLocks noGrp="1"/>
          </p:cNvSpPr>
          <p:nvPr>
            <p:ph type="ftr" sz="quarter" idx="11"/>
          </p:nvPr>
        </p:nvSpPr>
        <p:spPr/>
        <p:txBody>
          <a:bodyPr/>
          <a:lstStyle/>
          <a:p>
            <a:r>
              <a:rPr lang="en-SG" dirty="0"/>
              <a:t>ACCT101 – Sustainability Reporting </a:t>
            </a:r>
          </a:p>
        </p:txBody>
      </p:sp>
      <p:sp>
        <p:nvSpPr>
          <p:cNvPr id="6" name="Slide Number Placeholder 5">
            <a:extLst>
              <a:ext uri="{FF2B5EF4-FFF2-40B4-BE49-F238E27FC236}">
                <a16:creationId xmlns:a16="http://schemas.microsoft.com/office/drawing/2014/main" id="{7A69122B-B4A5-4A6A-872C-1C049C6DE32B}"/>
              </a:ext>
            </a:extLst>
          </p:cNvPr>
          <p:cNvSpPr>
            <a:spLocks noGrp="1"/>
          </p:cNvSpPr>
          <p:nvPr>
            <p:ph type="sldNum" sz="quarter" idx="12"/>
          </p:nvPr>
        </p:nvSpPr>
        <p:spPr/>
        <p:txBody>
          <a:bodyPr/>
          <a:lstStyle/>
          <a:p>
            <a:r>
              <a:rPr lang="en-SG" dirty="0"/>
              <a:t>Seminar 6 - </a:t>
            </a:r>
            <a:fld id="{3688466D-4663-4C4F-96A3-05CB1807CB8C}" type="slidenum">
              <a:rPr lang="en-SG" smtClean="0"/>
              <a:pPr/>
              <a:t>19</a:t>
            </a:fld>
            <a:endParaRPr lang="en-SG" dirty="0"/>
          </a:p>
        </p:txBody>
      </p:sp>
      <p:pic>
        <p:nvPicPr>
          <p:cNvPr id="9" name="Online Media 8" title="True Cost Accounting | The Lexicon of Sustainability | PBS Food">
            <a:hlinkClick r:id="" action="ppaction://media"/>
            <a:extLst>
              <a:ext uri="{FF2B5EF4-FFF2-40B4-BE49-F238E27FC236}">
                <a16:creationId xmlns:a16="http://schemas.microsoft.com/office/drawing/2014/main" id="{CA735AD8-6767-760E-EA90-2D2E89EE40DB}"/>
              </a:ext>
            </a:extLst>
          </p:cNvPr>
          <p:cNvPicPr>
            <a:picLocks noGrp="1" noRot="1" noChangeAspect="1"/>
          </p:cNvPicPr>
          <p:nvPr>
            <p:ph idx="1"/>
            <a:videoFile r:link="rId1"/>
          </p:nvPr>
        </p:nvPicPr>
        <p:blipFill>
          <a:blip r:embed="rId4"/>
          <a:stretch>
            <a:fillRect/>
          </a:stretch>
        </p:blipFill>
        <p:spPr>
          <a:xfrm>
            <a:off x="1700213" y="1327150"/>
            <a:ext cx="8791575" cy="4967288"/>
          </a:xfrm>
          <a:prstGeom prst="rect">
            <a:avLst/>
          </a:prstGeom>
        </p:spPr>
      </p:pic>
    </p:spTree>
    <p:extLst>
      <p:ext uri="{BB962C8B-B14F-4D97-AF65-F5344CB8AC3E}">
        <p14:creationId xmlns:p14="http://schemas.microsoft.com/office/powerpoint/2010/main" val="2839361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37D50CC-1FAF-222D-627C-B1AC96EA3289}"/>
              </a:ext>
            </a:extLst>
          </p:cNvPr>
          <p:cNvPicPr>
            <a:picLocks noChangeAspect="1"/>
          </p:cNvPicPr>
          <p:nvPr/>
        </p:nvPicPr>
        <p:blipFill rotWithShape="1">
          <a:blip r:embed="rId3"/>
          <a:srcRect t="21711" b="10330"/>
          <a:stretch/>
        </p:blipFill>
        <p:spPr>
          <a:xfrm>
            <a:off x="9143999" y="4711328"/>
            <a:ext cx="2889315" cy="1472657"/>
          </a:xfrm>
          <a:prstGeom prst="rect">
            <a:avLst/>
          </a:prstGeom>
        </p:spPr>
      </p:pic>
      <p:sp>
        <p:nvSpPr>
          <p:cNvPr id="2" name="Title 1">
            <a:extLst>
              <a:ext uri="{FF2B5EF4-FFF2-40B4-BE49-F238E27FC236}">
                <a16:creationId xmlns:a16="http://schemas.microsoft.com/office/drawing/2014/main" id="{0648F994-D489-44CA-8815-F632254216E9}"/>
              </a:ext>
            </a:extLst>
          </p:cNvPr>
          <p:cNvSpPr>
            <a:spLocks noGrp="1"/>
          </p:cNvSpPr>
          <p:nvPr>
            <p:ph type="ctrTitle"/>
          </p:nvPr>
        </p:nvSpPr>
        <p:spPr>
          <a:xfrm>
            <a:off x="1524000" y="1122363"/>
            <a:ext cx="9144000" cy="1498289"/>
          </a:xfrm>
        </p:spPr>
        <p:txBody>
          <a:bodyPr/>
          <a:lstStyle/>
          <a:p>
            <a:r>
              <a:rPr lang="en-SG" sz="5400" dirty="0"/>
              <a:t>Sustainability Reporting</a:t>
            </a:r>
            <a:br>
              <a:rPr lang="en-SG" dirty="0"/>
            </a:br>
            <a:r>
              <a:rPr lang="en-SG" sz="4000" dirty="0"/>
              <a:t>Seminar 6</a:t>
            </a:r>
            <a:endParaRPr lang="en-SG" dirty="0"/>
          </a:p>
        </p:txBody>
      </p:sp>
      <p:sp>
        <p:nvSpPr>
          <p:cNvPr id="3" name="Subtitle 2">
            <a:extLst>
              <a:ext uri="{FF2B5EF4-FFF2-40B4-BE49-F238E27FC236}">
                <a16:creationId xmlns:a16="http://schemas.microsoft.com/office/drawing/2014/main" id="{FE194C75-4970-4B35-9F86-E9F3FF557691}"/>
              </a:ext>
            </a:extLst>
          </p:cNvPr>
          <p:cNvSpPr>
            <a:spLocks noGrp="1"/>
          </p:cNvSpPr>
          <p:nvPr>
            <p:ph type="subTitle" idx="1"/>
          </p:nvPr>
        </p:nvSpPr>
        <p:spPr>
          <a:xfrm>
            <a:off x="838200" y="2771481"/>
            <a:ext cx="10515600" cy="3412504"/>
          </a:xfrm>
        </p:spPr>
        <p:txBody>
          <a:bodyPr>
            <a:normAutofit/>
          </a:bodyPr>
          <a:lstStyle/>
          <a:p>
            <a:r>
              <a:rPr lang="en-SG" dirty="0"/>
              <a:t>Key takeaways from today</a:t>
            </a:r>
          </a:p>
          <a:p>
            <a:pPr algn="l"/>
            <a:r>
              <a:rPr lang="en-SG" sz="3600" dirty="0"/>
              <a:t>Outline the basic components of a Sustainability Report</a:t>
            </a:r>
          </a:p>
          <a:p>
            <a:pPr algn="l"/>
            <a:endParaRPr lang="en-SG" sz="1000" dirty="0"/>
          </a:p>
          <a:p>
            <a:pPr algn="l"/>
            <a:r>
              <a:rPr lang="en-SG" sz="3600" dirty="0"/>
              <a:t>Recognise the challenges and benefits of sustainability reporting</a:t>
            </a:r>
          </a:p>
          <a:p>
            <a:pPr algn="l"/>
            <a:endParaRPr lang="en-SG" sz="1000" dirty="0"/>
          </a:p>
          <a:p>
            <a:pPr algn="l"/>
            <a:r>
              <a:rPr lang="en-SG" sz="3600" dirty="0"/>
              <a:t>Identify sustainability as a core business value</a:t>
            </a:r>
          </a:p>
        </p:txBody>
      </p:sp>
      <p:sp>
        <p:nvSpPr>
          <p:cNvPr id="4" name="Date Placeholder 3">
            <a:extLst>
              <a:ext uri="{FF2B5EF4-FFF2-40B4-BE49-F238E27FC236}">
                <a16:creationId xmlns:a16="http://schemas.microsoft.com/office/drawing/2014/main" id="{9C0490A0-4767-FA68-B911-B8C2015B88F9}"/>
              </a:ext>
            </a:extLst>
          </p:cNvPr>
          <p:cNvSpPr>
            <a:spLocks noGrp="1"/>
          </p:cNvSpPr>
          <p:nvPr>
            <p:ph type="dt" sz="half" idx="2"/>
          </p:nvPr>
        </p:nvSpPr>
        <p:spPr/>
        <p:txBody>
          <a:bodyPr/>
          <a:lstStyle/>
          <a:p>
            <a:r>
              <a:rPr lang="en-US" noProof="0" dirty="0"/>
              <a:t>Financial Accounting</a:t>
            </a:r>
            <a:endParaRPr lang="en-SG" noProof="0" dirty="0"/>
          </a:p>
        </p:txBody>
      </p:sp>
      <p:sp>
        <p:nvSpPr>
          <p:cNvPr id="5" name="Footer Placeholder 4">
            <a:extLst>
              <a:ext uri="{FF2B5EF4-FFF2-40B4-BE49-F238E27FC236}">
                <a16:creationId xmlns:a16="http://schemas.microsoft.com/office/drawing/2014/main" id="{A534E66D-9D10-B87E-991E-64CEB9C7281F}"/>
              </a:ext>
            </a:extLst>
          </p:cNvPr>
          <p:cNvSpPr>
            <a:spLocks noGrp="1"/>
          </p:cNvSpPr>
          <p:nvPr>
            <p:ph type="ftr" sz="quarter" idx="3"/>
          </p:nvPr>
        </p:nvSpPr>
        <p:spPr/>
        <p:txBody>
          <a:bodyPr/>
          <a:lstStyle/>
          <a:p>
            <a:r>
              <a:rPr lang="en-SG" dirty="0"/>
              <a:t>ACCT101 – Sustainability Reporting </a:t>
            </a:r>
          </a:p>
        </p:txBody>
      </p:sp>
      <p:sp>
        <p:nvSpPr>
          <p:cNvPr id="6" name="Slide Number Placeholder 5">
            <a:extLst>
              <a:ext uri="{FF2B5EF4-FFF2-40B4-BE49-F238E27FC236}">
                <a16:creationId xmlns:a16="http://schemas.microsoft.com/office/drawing/2014/main" id="{E10AFD61-9B7F-8F43-373A-57EA79B48795}"/>
              </a:ext>
            </a:extLst>
          </p:cNvPr>
          <p:cNvSpPr>
            <a:spLocks noGrp="1"/>
          </p:cNvSpPr>
          <p:nvPr>
            <p:ph type="sldNum" sz="quarter" idx="4"/>
          </p:nvPr>
        </p:nvSpPr>
        <p:spPr/>
        <p:txBody>
          <a:bodyPr/>
          <a:lstStyle/>
          <a:p>
            <a:r>
              <a:rPr lang="en-SG" dirty="0"/>
              <a:t>Seminar 6 - </a:t>
            </a:r>
            <a:fld id="{3688466D-4663-4C4F-96A3-05CB1807CB8C}" type="slidenum">
              <a:rPr lang="en-SG" smtClean="0"/>
              <a:pPr/>
              <a:t>2</a:t>
            </a:fld>
            <a:endParaRPr lang="en-SG" dirty="0"/>
          </a:p>
        </p:txBody>
      </p:sp>
    </p:spTree>
    <p:extLst>
      <p:ext uri="{BB962C8B-B14F-4D97-AF65-F5344CB8AC3E}">
        <p14:creationId xmlns:p14="http://schemas.microsoft.com/office/powerpoint/2010/main" val="38207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out)">
                                      <p:cBhvr>
                                        <p:cTn id="7"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EBA4B32-03DA-4BFD-BD9F-41FFE1B1BEC1}"/>
              </a:ext>
            </a:extLst>
          </p:cNvPr>
          <p:cNvSpPr>
            <a:spLocks noGrp="1"/>
          </p:cNvSpPr>
          <p:nvPr>
            <p:ph type="title"/>
          </p:nvPr>
        </p:nvSpPr>
        <p:spPr/>
        <p:txBody>
          <a:bodyPr>
            <a:normAutofit/>
          </a:bodyPr>
          <a:lstStyle/>
          <a:p>
            <a:r>
              <a:rPr lang="en-SG" sz="4800" dirty="0"/>
              <a:t>Budget 2022</a:t>
            </a:r>
          </a:p>
        </p:txBody>
      </p:sp>
      <p:sp>
        <p:nvSpPr>
          <p:cNvPr id="11" name="Content Placeholder 10">
            <a:extLst>
              <a:ext uri="{FF2B5EF4-FFF2-40B4-BE49-F238E27FC236}">
                <a16:creationId xmlns:a16="http://schemas.microsoft.com/office/drawing/2014/main" id="{059B189C-14CC-4A6F-AE9E-5907B5E52EA0}"/>
              </a:ext>
            </a:extLst>
          </p:cNvPr>
          <p:cNvSpPr>
            <a:spLocks noGrp="1"/>
          </p:cNvSpPr>
          <p:nvPr>
            <p:ph idx="1"/>
          </p:nvPr>
        </p:nvSpPr>
        <p:spPr>
          <a:xfrm>
            <a:off x="5686816" y="368188"/>
            <a:ext cx="5668572" cy="5943599"/>
          </a:xfrm>
        </p:spPr>
        <p:txBody>
          <a:bodyPr anchor="ctr">
            <a:normAutofit lnSpcReduction="10000"/>
          </a:bodyPr>
          <a:lstStyle/>
          <a:p>
            <a:pPr marL="0" indent="0">
              <a:buNone/>
            </a:pPr>
            <a:r>
              <a:rPr lang="en-US" sz="2800" dirty="0"/>
              <a:t>“Over the coming decade, we expect to see a </a:t>
            </a:r>
            <a:r>
              <a:rPr lang="en-US" sz="2800" dirty="0">
                <a:solidFill>
                  <a:schemeClr val="accent6">
                    <a:lumMod val="75000"/>
                  </a:schemeClr>
                </a:solidFill>
              </a:rPr>
              <a:t>greening</a:t>
            </a:r>
            <a:r>
              <a:rPr lang="en-US" sz="2800" dirty="0"/>
              <a:t> of traditional sectors of our economy, like aviation, energy, and tourism. </a:t>
            </a:r>
          </a:p>
          <a:p>
            <a:pPr marL="0" indent="0">
              <a:buNone/>
            </a:pPr>
            <a:endParaRPr lang="en-US" sz="2800" dirty="0"/>
          </a:p>
          <a:p>
            <a:pPr marL="0" indent="0">
              <a:buNone/>
            </a:pPr>
            <a:r>
              <a:rPr lang="en-US" sz="2800" dirty="0"/>
              <a:t>At the same time, emerging green sectors like green finance, and carbon services will grow in prominence.</a:t>
            </a:r>
          </a:p>
          <a:p>
            <a:pPr marL="0" indent="0">
              <a:buNone/>
            </a:pPr>
            <a:endParaRPr lang="en-US" sz="2800" dirty="0"/>
          </a:p>
          <a:p>
            <a:pPr marL="0" indent="0">
              <a:buNone/>
            </a:pPr>
            <a:r>
              <a:rPr lang="en-US" sz="2800" dirty="0"/>
              <a:t>Millions of new green jobs will be created around the world, and demand for talent with green skills will increase.” </a:t>
            </a:r>
          </a:p>
          <a:p>
            <a:pPr marL="0" indent="0">
              <a:buNone/>
            </a:pPr>
            <a:r>
              <a:rPr lang="en-US" sz="2000" i="1" dirty="0"/>
              <a:t>Lawrence Wong</a:t>
            </a:r>
            <a:r>
              <a:rPr lang="en-US" sz="2000" dirty="0"/>
              <a:t>, Minister for Finance, Singapore</a:t>
            </a:r>
            <a:endParaRPr lang="en-SG" dirty="0"/>
          </a:p>
        </p:txBody>
      </p:sp>
      <p:sp>
        <p:nvSpPr>
          <p:cNvPr id="4" name="Text Placeholder 3">
            <a:extLst>
              <a:ext uri="{FF2B5EF4-FFF2-40B4-BE49-F238E27FC236}">
                <a16:creationId xmlns:a16="http://schemas.microsoft.com/office/drawing/2014/main" id="{E1F9D95B-5567-4417-B6D3-BAADBAA5A265}"/>
              </a:ext>
            </a:extLst>
          </p:cNvPr>
          <p:cNvSpPr>
            <a:spLocks noGrp="1"/>
          </p:cNvSpPr>
          <p:nvPr>
            <p:ph type="body" sz="half" idx="2"/>
          </p:nvPr>
        </p:nvSpPr>
        <p:spPr>
          <a:solidFill>
            <a:schemeClr val="accent6">
              <a:lumMod val="40000"/>
              <a:lumOff val="60000"/>
            </a:schemeClr>
          </a:solidFill>
        </p:spPr>
        <p:txBody>
          <a:bodyPr>
            <a:normAutofit lnSpcReduction="10000"/>
          </a:bodyPr>
          <a:lstStyle/>
          <a:p>
            <a:endParaRPr lang="en-US" dirty="0"/>
          </a:p>
          <a:p>
            <a:pPr algn="ctr"/>
            <a:r>
              <a:rPr lang="en-US" sz="4400" dirty="0"/>
              <a:t>Sustainability reporting is not a disclosure exercise but a whole-of-business responsibility</a:t>
            </a:r>
          </a:p>
          <a:p>
            <a:endParaRPr lang="en-SG" dirty="0"/>
          </a:p>
        </p:txBody>
      </p:sp>
      <p:sp>
        <p:nvSpPr>
          <p:cNvPr id="5" name="Date Placeholder 4">
            <a:extLst>
              <a:ext uri="{FF2B5EF4-FFF2-40B4-BE49-F238E27FC236}">
                <a16:creationId xmlns:a16="http://schemas.microsoft.com/office/drawing/2014/main" id="{2FB6EC9F-59AA-49EA-BDB8-6CDC7B60A6DD}"/>
              </a:ext>
            </a:extLst>
          </p:cNvPr>
          <p:cNvSpPr>
            <a:spLocks noGrp="1"/>
          </p:cNvSpPr>
          <p:nvPr>
            <p:ph type="dt" sz="half" idx="10"/>
          </p:nvPr>
        </p:nvSpPr>
        <p:spPr/>
        <p:txBody>
          <a:bodyPr/>
          <a:lstStyle/>
          <a:p>
            <a:r>
              <a:rPr lang="en-US" noProof="0" dirty="0"/>
              <a:t>Financial Accounting</a:t>
            </a:r>
            <a:endParaRPr lang="en-SG" noProof="0" dirty="0"/>
          </a:p>
        </p:txBody>
      </p:sp>
      <p:sp>
        <p:nvSpPr>
          <p:cNvPr id="2" name="Footer Placeholder 1">
            <a:extLst>
              <a:ext uri="{FF2B5EF4-FFF2-40B4-BE49-F238E27FC236}">
                <a16:creationId xmlns:a16="http://schemas.microsoft.com/office/drawing/2014/main" id="{4DFECE61-7C7D-1BC2-6AF7-2FC80FA5ED6A}"/>
              </a:ext>
            </a:extLst>
          </p:cNvPr>
          <p:cNvSpPr>
            <a:spLocks noGrp="1"/>
          </p:cNvSpPr>
          <p:nvPr>
            <p:ph type="ftr" sz="quarter" idx="11"/>
          </p:nvPr>
        </p:nvSpPr>
        <p:spPr/>
        <p:txBody>
          <a:bodyPr/>
          <a:lstStyle/>
          <a:p>
            <a:r>
              <a:rPr lang="en-SG" dirty="0"/>
              <a:t>ACCT101 – Sustainability Reporting </a:t>
            </a:r>
          </a:p>
        </p:txBody>
      </p:sp>
      <p:sp>
        <p:nvSpPr>
          <p:cNvPr id="7" name="Slide Number Placeholder 6">
            <a:extLst>
              <a:ext uri="{FF2B5EF4-FFF2-40B4-BE49-F238E27FC236}">
                <a16:creationId xmlns:a16="http://schemas.microsoft.com/office/drawing/2014/main" id="{E802D77C-E44C-4791-A9F5-4DE5864E6AF1}"/>
              </a:ext>
            </a:extLst>
          </p:cNvPr>
          <p:cNvSpPr>
            <a:spLocks noGrp="1"/>
          </p:cNvSpPr>
          <p:nvPr>
            <p:ph type="sldNum" sz="quarter" idx="12"/>
          </p:nvPr>
        </p:nvSpPr>
        <p:spPr/>
        <p:txBody>
          <a:bodyPr/>
          <a:lstStyle/>
          <a:p>
            <a:r>
              <a:rPr lang="en-SG" dirty="0"/>
              <a:t>Seminar 6 - </a:t>
            </a:r>
            <a:fld id="{3688466D-4663-4C4F-96A3-05CB1807CB8C}" type="slidenum">
              <a:rPr lang="en-SG" smtClean="0"/>
              <a:pPr/>
              <a:t>20</a:t>
            </a:fld>
            <a:endParaRPr lang="en-SG" dirty="0"/>
          </a:p>
        </p:txBody>
      </p:sp>
    </p:spTree>
    <p:extLst>
      <p:ext uri="{BB962C8B-B14F-4D97-AF65-F5344CB8AC3E}">
        <p14:creationId xmlns:p14="http://schemas.microsoft.com/office/powerpoint/2010/main" val="739268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195EB-FB9F-4D36-BEF4-A9737A8EAEA7}"/>
              </a:ext>
            </a:extLst>
          </p:cNvPr>
          <p:cNvSpPr>
            <a:spLocks noGrp="1"/>
          </p:cNvSpPr>
          <p:nvPr>
            <p:ph type="title"/>
          </p:nvPr>
        </p:nvSpPr>
        <p:spPr/>
        <p:txBody>
          <a:bodyPr/>
          <a:lstStyle/>
          <a:p>
            <a:r>
              <a:rPr lang="en-SG" dirty="0"/>
              <a:t>17 Goals </a:t>
            </a:r>
            <a:r>
              <a:rPr lang="en-SG" sz="1400" b="0" dirty="0">
                <a:solidFill>
                  <a:schemeClr val="bg1"/>
                </a:solidFill>
              </a:rPr>
              <a:t>https://youtu.be/cBxN9E5f7pc</a:t>
            </a:r>
          </a:p>
        </p:txBody>
      </p:sp>
      <p:pic>
        <p:nvPicPr>
          <p:cNvPr id="7" name="Online Media 6" title="The World's Largest Lesson">
            <a:hlinkClick r:id="" action="ppaction://media"/>
            <a:extLst>
              <a:ext uri="{FF2B5EF4-FFF2-40B4-BE49-F238E27FC236}">
                <a16:creationId xmlns:a16="http://schemas.microsoft.com/office/drawing/2014/main" id="{006E16BB-F7D7-4B03-AEA6-7663D79B1CDB}"/>
              </a:ext>
            </a:extLst>
          </p:cNvPr>
          <p:cNvPicPr>
            <a:picLocks noGrp="1" noRot="1" noChangeAspect="1"/>
          </p:cNvPicPr>
          <p:nvPr>
            <p:ph idx="1"/>
            <a:videoFile r:link="rId1"/>
          </p:nvPr>
        </p:nvPicPr>
        <p:blipFill>
          <a:blip r:embed="rId4"/>
          <a:stretch>
            <a:fillRect/>
          </a:stretch>
        </p:blipFill>
        <p:spPr>
          <a:xfrm>
            <a:off x="1955800" y="1100138"/>
            <a:ext cx="8280400" cy="4657725"/>
          </a:xfrm>
          <a:prstGeom prst="rect">
            <a:avLst/>
          </a:prstGeom>
        </p:spPr>
      </p:pic>
      <p:sp>
        <p:nvSpPr>
          <p:cNvPr id="4" name="Date Placeholder 3">
            <a:extLst>
              <a:ext uri="{FF2B5EF4-FFF2-40B4-BE49-F238E27FC236}">
                <a16:creationId xmlns:a16="http://schemas.microsoft.com/office/drawing/2014/main" id="{7BB451AD-3B06-47FF-9752-7ECC71989B2B}"/>
              </a:ext>
            </a:extLst>
          </p:cNvPr>
          <p:cNvSpPr>
            <a:spLocks noGrp="1"/>
          </p:cNvSpPr>
          <p:nvPr>
            <p:ph type="dt" sz="half" idx="10"/>
          </p:nvPr>
        </p:nvSpPr>
        <p:spPr/>
        <p:txBody>
          <a:bodyPr/>
          <a:lstStyle/>
          <a:p>
            <a:r>
              <a:rPr lang="en-US" dirty="0"/>
              <a:t>Financial Accounting</a:t>
            </a:r>
            <a:endParaRPr lang="en-SG" dirty="0"/>
          </a:p>
        </p:txBody>
      </p:sp>
      <p:sp>
        <p:nvSpPr>
          <p:cNvPr id="6" name="Footer Placeholder 5">
            <a:extLst>
              <a:ext uri="{FF2B5EF4-FFF2-40B4-BE49-F238E27FC236}">
                <a16:creationId xmlns:a16="http://schemas.microsoft.com/office/drawing/2014/main" id="{674644CF-DA1A-3ED2-6128-65B21BA6EC66}"/>
              </a:ext>
            </a:extLst>
          </p:cNvPr>
          <p:cNvSpPr>
            <a:spLocks noGrp="1"/>
          </p:cNvSpPr>
          <p:nvPr>
            <p:ph type="ftr" sz="quarter" idx="11"/>
          </p:nvPr>
        </p:nvSpPr>
        <p:spPr/>
        <p:txBody>
          <a:bodyPr/>
          <a:lstStyle/>
          <a:p>
            <a:r>
              <a:rPr lang="en-SG" dirty="0"/>
              <a:t>ACCT101 – Sustainability Reporting </a:t>
            </a:r>
          </a:p>
        </p:txBody>
      </p:sp>
      <p:sp>
        <p:nvSpPr>
          <p:cNvPr id="3" name="Slide Number Placeholder 2">
            <a:extLst>
              <a:ext uri="{FF2B5EF4-FFF2-40B4-BE49-F238E27FC236}">
                <a16:creationId xmlns:a16="http://schemas.microsoft.com/office/drawing/2014/main" id="{A5EF5692-766C-4596-AA0A-777EDB781A9F}"/>
              </a:ext>
            </a:extLst>
          </p:cNvPr>
          <p:cNvSpPr>
            <a:spLocks noGrp="1"/>
          </p:cNvSpPr>
          <p:nvPr>
            <p:ph type="sldNum" sz="quarter" idx="12"/>
          </p:nvPr>
        </p:nvSpPr>
        <p:spPr/>
        <p:txBody>
          <a:bodyPr/>
          <a:lstStyle/>
          <a:p>
            <a:r>
              <a:rPr lang="en-SG" dirty="0"/>
              <a:t>Seminar 6 - </a:t>
            </a:r>
            <a:fld id="{3688466D-4663-4C4F-96A3-05CB1807CB8C}" type="slidenum">
              <a:rPr lang="en-SG" smtClean="0"/>
              <a:pPr/>
              <a:t>21</a:t>
            </a:fld>
            <a:endParaRPr lang="en-SG" dirty="0"/>
          </a:p>
        </p:txBody>
      </p:sp>
    </p:spTree>
    <p:extLst>
      <p:ext uri="{BB962C8B-B14F-4D97-AF65-F5344CB8AC3E}">
        <p14:creationId xmlns:p14="http://schemas.microsoft.com/office/powerpoint/2010/main" val="344143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5A24717-4DF0-5B15-E5B0-3A7BBD52347E}"/>
              </a:ext>
            </a:extLst>
          </p:cNvPr>
          <p:cNvPicPr>
            <a:picLocks noChangeAspect="1"/>
          </p:cNvPicPr>
          <p:nvPr/>
        </p:nvPicPr>
        <p:blipFill rotWithShape="1">
          <a:blip r:embed="rId3"/>
          <a:srcRect t="10229" b="10456"/>
          <a:stretch/>
        </p:blipFill>
        <p:spPr>
          <a:xfrm>
            <a:off x="698838" y="70538"/>
            <a:ext cx="10935726" cy="6132300"/>
          </a:xfrm>
          <a:prstGeom prst="rect">
            <a:avLst/>
          </a:prstGeom>
        </p:spPr>
      </p:pic>
      <p:sp>
        <p:nvSpPr>
          <p:cNvPr id="3" name="Date Placeholder 2">
            <a:extLst>
              <a:ext uri="{FF2B5EF4-FFF2-40B4-BE49-F238E27FC236}">
                <a16:creationId xmlns:a16="http://schemas.microsoft.com/office/drawing/2014/main" id="{9FADC032-14E9-063E-E8AA-C1EB92315176}"/>
              </a:ext>
            </a:extLst>
          </p:cNvPr>
          <p:cNvSpPr>
            <a:spLocks noGrp="1"/>
          </p:cNvSpPr>
          <p:nvPr>
            <p:ph type="dt" sz="half" idx="10"/>
          </p:nvPr>
        </p:nvSpPr>
        <p:spPr/>
        <p:txBody>
          <a:bodyPr/>
          <a:lstStyle/>
          <a:p>
            <a:r>
              <a:rPr lang="en-US" dirty="0"/>
              <a:t>Financial Accounting</a:t>
            </a:r>
            <a:endParaRPr lang="en-SG" dirty="0"/>
          </a:p>
        </p:txBody>
      </p:sp>
      <p:sp>
        <p:nvSpPr>
          <p:cNvPr id="4" name="Footer Placeholder 3">
            <a:extLst>
              <a:ext uri="{FF2B5EF4-FFF2-40B4-BE49-F238E27FC236}">
                <a16:creationId xmlns:a16="http://schemas.microsoft.com/office/drawing/2014/main" id="{F695E805-B472-758C-4EA7-504C5E550E6D}"/>
              </a:ext>
            </a:extLst>
          </p:cNvPr>
          <p:cNvSpPr>
            <a:spLocks noGrp="1"/>
          </p:cNvSpPr>
          <p:nvPr>
            <p:ph type="ftr" sz="quarter" idx="11"/>
          </p:nvPr>
        </p:nvSpPr>
        <p:spPr/>
        <p:txBody>
          <a:bodyPr/>
          <a:lstStyle/>
          <a:p>
            <a:r>
              <a:rPr lang="en-US" dirty="0"/>
              <a:t>ACCT101 – Sustainability Reporting </a:t>
            </a:r>
            <a:endParaRPr lang="en-SG" dirty="0"/>
          </a:p>
        </p:txBody>
      </p:sp>
      <p:sp>
        <p:nvSpPr>
          <p:cNvPr id="5" name="Slide Number Placeholder 4">
            <a:extLst>
              <a:ext uri="{FF2B5EF4-FFF2-40B4-BE49-F238E27FC236}">
                <a16:creationId xmlns:a16="http://schemas.microsoft.com/office/drawing/2014/main" id="{AF9A6BDD-51B9-9674-BD7D-810370821331}"/>
              </a:ext>
            </a:extLst>
          </p:cNvPr>
          <p:cNvSpPr>
            <a:spLocks noGrp="1"/>
          </p:cNvSpPr>
          <p:nvPr>
            <p:ph type="sldNum" sz="quarter" idx="12"/>
          </p:nvPr>
        </p:nvSpPr>
        <p:spPr/>
        <p:txBody>
          <a:bodyPr/>
          <a:lstStyle/>
          <a:p>
            <a:r>
              <a:rPr lang="en-SG" dirty="0"/>
              <a:t>Seminar 6-</a:t>
            </a:r>
            <a:fld id="{855141EC-238E-4B2B-973C-803C1FDC5645}" type="slidenum">
              <a:rPr lang="en-SG" smtClean="0"/>
              <a:pPr/>
              <a:t>22</a:t>
            </a:fld>
            <a:endParaRPr lang="en-SG" dirty="0"/>
          </a:p>
        </p:txBody>
      </p:sp>
      <p:sp>
        <p:nvSpPr>
          <p:cNvPr id="26" name="Rectangle: Rounded Corners 25">
            <a:extLst>
              <a:ext uri="{FF2B5EF4-FFF2-40B4-BE49-F238E27FC236}">
                <a16:creationId xmlns:a16="http://schemas.microsoft.com/office/drawing/2014/main" id="{3C8A4376-5FC1-5BD9-B4EC-FFEE688B1D59}"/>
              </a:ext>
            </a:extLst>
          </p:cNvPr>
          <p:cNvSpPr/>
          <p:nvPr/>
        </p:nvSpPr>
        <p:spPr>
          <a:xfrm>
            <a:off x="9609842" y="1246695"/>
            <a:ext cx="1545996" cy="1555423"/>
          </a:xfrm>
          <a:prstGeom prst="roundRect">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27" name="Rectangle: Rounded Corners 26">
            <a:extLst>
              <a:ext uri="{FF2B5EF4-FFF2-40B4-BE49-F238E27FC236}">
                <a16:creationId xmlns:a16="http://schemas.microsoft.com/office/drawing/2014/main" id="{F34AF433-327F-B4F6-1F65-6C5CA00E9FE1}"/>
              </a:ext>
            </a:extLst>
          </p:cNvPr>
          <p:cNvSpPr/>
          <p:nvPr/>
        </p:nvSpPr>
        <p:spPr>
          <a:xfrm>
            <a:off x="6244473" y="1246695"/>
            <a:ext cx="1545996" cy="1555423"/>
          </a:xfrm>
          <a:prstGeom prst="roundRect">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28" name="Rectangle: Rounded Corners 27">
            <a:extLst>
              <a:ext uri="{FF2B5EF4-FFF2-40B4-BE49-F238E27FC236}">
                <a16:creationId xmlns:a16="http://schemas.microsoft.com/office/drawing/2014/main" id="{8C98D497-1FD4-E35E-55B9-D2727F84DD2C}"/>
              </a:ext>
            </a:extLst>
          </p:cNvPr>
          <p:cNvSpPr/>
          <p:nvPr/>
        </p:nvSpPr>
        <p:spPr>
          <a:xfrm>
            <a:off x="4550004" y="2934093"/>
            <a:ext cx="1545996" cy="1555423"/>
          </a:xfrm>
          <a:prstGeom prst="roundRect">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29" name="Rectangle: Rounded Corners 28">
            <a:extLst>
              <a:ext uri="{FF2B5EF4-FFF2-40B4-BE49-F238E27FC236}">
                <a16:creationId xmlns:a16="http://schemas.microsoft.com/office/drawing/2014/main" id="{85309287-705F-9491-E546-131F38AF3C42}"/>
              </a:ext>
            </a:extLst>
          </p:cNvPr>
          <p:cNvSpPr/>
          <p:nvPr/>
        </p:nvSpPr>
        <p:spPr>
          <a:xfrm>
            <a:off x="7931870" y="2934093"/>
            <a:ext cx="1545996" cy="1555423"/>
          </a:xfrm>
          <a:prstGeom prst="roundRect">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30" name="Rectangle: Rounded Corners 29">
            <a:extLst>
              <a:ext uri="{FF2B5EF4-FFF2-40B4-BE49-F238E27FC236}">
                <a16:creationId xmlns:a16="http://schemas.microsoft.com/office/drawing/2014/main" id="{DE2589E0-DD8F-08E5-71DC-688FC21124D1}"/>
              </a:ext>
            </a:extLst>
          </p:cNvPr>
          <p:cNvSpPr/>
          <p:nvPr/>
        </p:nvSpPr>
        <p:spPr>
          <a:xfrm>
            <a:off x="6244473" y="4622669"/>
            <a:ext cx="1545996" cy="1555423"/>
          </a:xfrm>
          <a:prstGeom prst="roundRect">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31" name="Rectangle: Rounded Corners 30">
            <a:extLst>
              <a:ext uri="{FF2B5EF4-FFF2-40B4-BE49-F238E27FC236}">
                <a16:creationId xmlns:a16="http://schemas.microsoft.com/office/drawing/2014/main" id="{AF326435-E8BF-882A-A901-C1EB66C5AF2E}"/>
              </a:ext>
            </a:extLst>
          </p:cNvPr>
          <p:cNvSpPr/>
          <p:nvPr/>
        </p:nvSpPr>
        <p:spPr>
          <a:xfrm>
            <a:off x="7931872" y="4621489"/>
            <a:ext cx="1545996" cy="1555423"/>
          </a:xfrm>
          <a:prstGeom prst="roundRect">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dirty="0"/>
          </a:p>
        </p:txBody>
      </p:sp>
    </p:spTree>
    <p:extLst>
      <p:ext uri="{BB962C8B-B14F-4D97-AF65-F5344CB8AC3E}">
        <p14:creationId xmlns:p14="http://schemas.microsoft.com/office/powerpoint/2010/main" val="212101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7F4F0"/>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0403D8B-FBF1-44EA-8415-56387AFEC0B4}"/>
              </a:ext>
            </a:extLst>
          </p:cNvPr>
          <p:cNvSpPr>
            <a:spLocks noGrp="1"/>
          </p:cNvSpPr>
          <p:nvPr>
            <p:ph type="title"/>
          </p:nvPr>
        </p:nvSpPr>
        <p:spPr/>
        <p:txBody>
          <a:bodyPr/>
          <a:lstStyle/>
          <a:p>
            <a:r>
              <a:rPr lang="en-SG" dirty="0"/>
              <a:t>The circular economy and the 3 Rs</a:t>
            </a:r>
          </a:p>
        </p:txBody>
      </p:sp>
      <p:pic>
        <p:nvPicPr>
          <p:cNvPr id="12" name="Content Placeholder 11">
            <a:extLst>
              <a:ext uri="{FF2B5EF4-FFF2-40B4-BE49-F238E27FC236}">
                <a16:creationId xmlns:a16="http://schemas.microsoft.com/office/drawing/2014/main" id="{87AD3934-00C1-44F3-A9EC-65AD027A82CE}"/>
              </a:ext>
            </a:extLst>
          </p:cNvPr>
          <p:cNvPicPr>
            <a:picLocks noGrp="1" noChangeAspect="1"/>
          </p:cNvPicPr>
          <p:nvPr>
            <p:ph idx="1"/>
          </p:nvPr>
        </p:nvPicPr>
        <p:blipFill>
          <a:blip r:embed="rId3"/>
          <a:stretch>
            <a:fillRect/>
          </a:stretch>
        </p:blipFill>
        <p:spPr>
          <a:xfrm>
            <a:off x="838200" y="1443561"/>
            <a:ext cx="10515600" cy="4734465"/>
          </a:xfrm>
          <a:prstGeom prst="rect">
            <a:avLst/>
          </a:prstGeom>
        </p:spPr>
      </p:pic>
      <p:sp>
        <p:nvSpPr>
          <p:cNvPr id="4" name="Date Placeholder 3">
            <a:extLst>
              <a:ext uri="{FF2B5EF4-FFF2-40B4-BE49-F238E27FC236}">
                <a16:creationId xmlns:a16="http://schemas.microsoft.com/office/drawing/2014/main" id="{3A2F7027-E9FC-460D-8ADC-155BCBB7C865}"/>
              </a:ext>
            </a:extLst>
          </p:cNvPr>
          <p:cNvSpPr>
            <a:spLocks noGrp="1"/>
          </p:cNvSpPr>
          <p:nvPr>
            <p:ph type="dt" sz="half" idx="10"/>
          </p:nvPr>
        </p:nvSpPr>
        <p:spPr/>
        <p:txBody>
          <a:bodyPr/>
          <a:lstStyle/>
          <a:p>
            <a:r>
              <a:rPr lang="en-US" noProof="0" dirty="0"/>
              <a:t>Financial Accounting</a:t>
            </a:r>
            <a:endParaRPr lang="en-SG" noProof="0" dirty="0"/>
          </a:p>
        </p:txBody>
      </p:sp>
      <p:sp>
        <p:nvSpPr>
          <p:cNvPr id="2" name="Footer Placeholder 1">
            <a:extLst>
              <a:ext uri="{FF2B5EF4-FFF2-40B4-BE49-F238E27FC236}">
                <a16:creationId xmlns:a16="http://schemas.microsoft.com/office/drawing/2014/main" id="{B476F11D-EAFA-7E45-C3AC-3356125328B5}"/>
              </a:ext>
            </a:extLst>
          </p:cNvPr>
          <p:cNvSpPr>
            <a:spLocks noGrp="1"/>
          </p:cNvSpPr>
          <p:nvPr>
            <p:ph type="ftr" sz="quarter" idx="11"/>
          </p:nvPr>
        </p:nvSpPr>
        <p:spPr/>
        <p:txBody>
          <a:bodyPr/>
          <a:lstStyle/>
          <a:p>
            <a:r>
              <a:rPr lang="en-SG" dirty="0"/>
              <a:t>ACCT101 – Sustainability Reporting </a:t>
            </a:r>
          </a:p>
        </p:txBody>
      </p:sp>
      <p:sp>
        <p:nvSpPr>
          <p:cNvPr id="6" name="Slide Number Placeholder 5">
            <a:extLst>
              <a:ext uri="{FF2B5EF4-FFF2-40B4-BE49-F238E27FC236}">
                <a16:creationId xmlns:a16="http://schemas.microsoft.com/office/drawing/2014/main" id="{3BB1CC3B-196E-4F0C-8563-20C75C083D4A}"/>
              </a:ext>
            </a:extLst>
          </p:cNvPr>
          <p:cNvSpPr>
            <a:spLocks noGrp="1"/>
          </p:cNvSpPr>
          <p:nvPr>
            <p:ph type="sldNum" sz="quarter" idx="12"/>
          </p:nvPr>
        </p:nvSpPr>
        <p:spPr/>
        <p:txBody>
          <a:bodyPr/>
          <a:lstStyle/>
          <a:p>
            <a:r>
              <a:rPr lang="en-SG" dirty="0"/>
              <a:t>Seminar 6 - </a:t>
            </a:r>
            <a:fld id="{3688466D-4663-4C4F-96A3-05CB1807CB8C}" type="slidenum">
              <a:rPr lang="en-SG" smtClean="0"/>
              <a:pPr/>
              <a:t>23</a:t>
            </a:fld>
            <a:endParaRPr lang="en-SG" dirty="0"/>
          </a:p>
        </p:txBody>
      </p:sp>
      <p:pic>
        <p:nvPicPr>
          <p:cNvPr id="5" name="Picture 4">
            <a:extLst>
              <a:ext uri="{FF2B5EF4-FFF2-40B4-BE49-F238E27FC236}">
                <a16:creationId xmlns:a16="http://schemas.microsoft.com/office/drawing/2014/main" id="{A18EBF42-9D0B-1FE9-6AF5-2D07BB133F71}"/>
              </a:ext>
            </a:extLst>
          </p:cNvPr>
          <p:cNvPicPr>
            <a:picLocks noChangeAspect="1"/>
          </p:cNvPicPr>
          <p:nvPr/>
        </p:nvPicPr>
        <p:blipFill>
          <a:blip r:embed="rId4"/>
          <a:stretch>
            <a:fillRect/>
          </a:stretch>
        </p:blipFill>
        <p:spPr>
          <a:xfrm>
            <a:off x="237712" y="363463"/>
            <a:ext cx="371888" cy="5992887"/>
          </a:xfrm>
          <a:prstGeom prst="rect">
            <a:avLst/>
          </a:prstGeom>
        </p:spPr>
      </p:pic>
    </p:spTree>
    <p:extLst>
      <p:ext uri="{BB962C8B-B14F-4D97-AF65-F5344CB8AC3E}">
        <p14:creationId xmlns:p14="http://schemas.microsoft.com/office/powerpoint/2010/main" val="10281316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descr="Diagram&#10;&#10;Description automatically generated">
            <a:extLst>
              <a:ext uri="{FF2B5EF4-FFF2-40B4-BE49-F238E27FC236}">
                <a16:creationId xmlns:a16="http://schemas.microsoft.com/office/drawing/2014/main" id="{A19A0CBF-A3FC-4C72-A0C1-1F26C8A9B873}"/>
              </a:ext>
            </a:extLst>
          </p:cNvPr>
          <p:cNvPicPr>
            <a:picLocks noGrp="1" noChangeAspect="1"/>
          </p:cNvPicPr>
          <p:nvPr>
            <p:ph idx="1"/>
          </p:nvPr>
        </p:nvPicPr>
        <p:blipFill>
          <a:blip r:embed="rId3">
            <a:duotone>
              <a:schemeClr val="accent6">
                <a:shade val="45000"/>
                <a:satMod val="135000"/>
              </a:schemeClr>
              <a:prstClr val="white"/>
            </a:duotone>
          </a:blip>
          <a:stretch>
            <a:fillRect/>
          </a:stretch>
        </p:blipFill>
        <p:spPr>
          <a:xfrm>
            <a:off x="2079297" y="764088"/>
            <a:ext cx="8033406" cy="5543050"/>
          </a:xfrm>
          <a:prstGeom prst="rect">
            <a:avLst/>
          </a:prstGeom>
        </p:spPr>
      </p:pic>
      <p:sp>
        <p:nvSpPr>
          <p:cNvPr id="10" name="Title 9">
            <a:extLst>
              <a:ext uri="{FF2B5EF4-FFF2-40B4-BE49-F238E27FC236}">
                <a16:creationId xmlns:a16="http://schemas.microsoft.com/office/drawing/2014/main" id="{10403D8B-FBF1-44EA-8415-56387AFEC0B4}"/>
              </a:ext>
            </a:extLst>
          </p:cNvPr>
          <p:cNvSpPr>
            <a:spLocks noGrp="1"/>
          </p:cNvSpPr>
          <p:nvPr>
            <p:ph type="title"/>
          </p:nvPr>
        </p:nvSpPr>
        <p:spPr/>
        <p:txBody>
          <a:bodyPr vert="horz" lIns="91440" tIns="45720" rIns="91440" bIns="45720" rtlCol="0" anchor="ctr">
            <a:normAutofit/>
          </a:bodyPr>
          <a:lstStyle/>
          <a:p>
            <a:r>
              <a:rPr kumimoji="0" lang="en-SG" sz="3600" b="1" i="0" u="none" strike="noStrike" kern="1200" cap="none" spc="0" normalizeH="0" baseline="0" noProof="0" dirty="0">
                <a:ln>
                  <a:noFill/>
                </a:ln>
                <a:solidFill>
                  <a:srgbClr val="70AD47">
                    <a:lumMod val="75000"/>
                  </a:srgbClr>
                </a:solidFill>
                <a:effectLst/>
                <a:uLnTx/>
                <a:uFillTx/>
                <a:latin typeface="Calibri" panose="020F0502020204030204"/>
                <a:ea typeface="+mj-ea"/>
                <a:cs typeface="+mj-cs"/>
              </a:rPr>
              <a:t>Circular economy – Singapore water</a:t>
            </a:r>
            <a:endParaRPr lang="en-US" sz="3200" kern="1200" dirty="0">
              <a:solidFill>
                <a:srgbClr val="FFFFFF"/>
              </a:solidFill>
              <a:latin typeface="+mj-lt"/>
              <a:ea typeface="+mj-ea"/>
              <a:cs typeface="+mj-cs"/>
            </a:endParaRPr>
          </a:p>
        </p:txBody>
      </p:sp>
      <p:sp>
        <p:nvSpPr>
          <p:cNvPr id="3" name="Date Placeholder 2">
            <a:extLst>
              <a:ext uri="{FF2B5EF4-FFF2-40B4-BE49-F238E27FC236}">
                <a16:creationId xmlns:a16="http://schemas.microsoft.com/office/drawing/2014/main" id="{E98EF32C-FBFC-4E71-B605-05B235E1B527}"/>
              </a:ext>
            </a:extLst>
          </p:cNvPr>
          <p:cNvSpPr>
            <a:spLocks noGrp="1"/>
          </p:cNvSpPr>
          <p:nvPr>
            <p:ph type="dt" sz="half" idx="10"/>
          </p:nvPr>
        </p:nvSpPr>
        <p:spPr/>
        <p:txBody>
          <a:bodyPr/>
          <a:lstStyle/>
          <a:p>
            <a:r>
              <a:rPr lang="en-US" noProof="0" dirty="0"/>
              <a:t>Financial Accounting</a:t>
            </a:r>
            <a:endParaRPr lang="en-SG" noProof="0" dirty="0"/>
          </a:p>
        </p:txBody>
      </p:sp>
      <p:sp>
        <p:nvSpPr>
          <p:cNvPr id="4" name="Footer Placeholder 3">
            <a:extLst>
              <a:ext uri="{FF2B5EF4-FFF2-40B4-BE49-F238E27FC236}">
                <a16:creationId xmlns:a16="http://schemas.microsoft.com/office/drawing/2014/main" id="{E5DAE0C0-09BD-D618-E203-81F116F1B020}"/>
              </a:ext>
            </a:extLst>
          </p:cNvPr>
          <p:cNvSpPr>
            <a:spLocks noGrp="1"/>
          </p:cNvSpPr>
          <p:nvPr>
            <p:ph type="ftr" sz="quarter" idx="11"/>
          </p:nvPr>
        </p:nvSpPr>
        <p:spPr/>
        <p:txBody>
          <a:bodyPr/>
          <a:lstStyle/>
          <a:p>
            <a:r>
              <a:rPr lang="en-SG" dirty="0"/>
              <a:t>ACCT101 – Sustainability Reporting </a:t>
            </a:r>
          </a:p>
        </p:txBody>
      </p:sp>
      <p:sp>
        <p:nvSpPr>
          <p:cNvPr id="2" name="Slide Number Placeholder 1">
            <a:extLst>
              <a:ext uri="{FF2B5EF4-FFF2-40B4-BE49-F238E27FC236}">
                <a16:creationId xmlns:a16="http://schemas.microsoft.com/office/drawing/2014/main" id="{70B5D4F1-C205-4413-B448-14487A4284D4}"/>
              </a:ext>
            </a:extLst>
          </p:cNvPr>
          <p:cNvSpPr>
            <a:spLocks noGrp="1"/>
          </p:cNvSpPr>
          <p:nvPr>
            <p:ph type="sldNum" sz="quarter" idx="12"/>
          </p:nvPr>
        </p:nvSpPr>
        <p:spPr/>
        <p:txBody>
          <a:bodyPr/>
          <a:lstStyle/>
          <a:p>
            <a:r>
              <a:rPr lang="en-SG" dirty="0"/>
              <a:t>Seminar 6 - </a:t>
            </a:r>
            <a:fld id="{3688466D-4663-4C4F-96A3-05CB1807CB8C}" type="slidenum">
              <a:rPr lang="en-SG" smtClean="0"/>
              <a:pPr/>
              <a:t>24</a:t>
            </a:fld>
            <a:endParaRPr lang="en-SG" dirty="0"/>
          </a:p>
        </p:txBody>
      </p:sp>
      <p:sp>
        <p:nvSpPr>
          <p:cNvPr id="5" name="TextBox 4">
            <a:extLst>
              <a:ext uri="{FF2B5EF4-FFF2-40B4-BE49-F238E27FC236}">
                <a16:creationId xmlns:a16="http://schemas.microsoft.com/office/drawing/2014/main" id="{98C54B7D-E18C-814C-E0CA-7A0F1A95D142}"/>
              </a:ext>
            </a:extLst>
          </p:cNvPr>
          <p:cNvSpPr txBox="1"/>
          <p:nvPr/>
        </p:nvSpPr>
        <p:spPr>
          <a:xfrm>
            <a:off x="433633" y="365125"/>
            <a:ext cx="369332" cy="5942013"/>
          </a:xfrm>
          <a:prstGeom prst="rect">
            <a:avLst/>
          </a:prstGeom>
          <a:noFill/>
        </p:spPr>
        <p:txBody>
          <a:bodyPr vert="vert270" wrap="square" rtlCol="0">
            <a:spAutoFit/>
          </a:bodyPr>
          <a:lstStyle/>
          <a:p>
            <a:r>
              <a:rPr lang="en-SG" sz="1200" dirty="0"/>
              <a:t>https://www.towardszerowaste.gov.sg/zero-waste-masterplan/chapter2/circular-economy/</a:t>
            </a:r>
          </a:p>
        </p:txBody>
      </p:sp>
    </p:spTree>
    <p:extLst>
      <p:ext uri="{BB962C8B-B14F-4D97-AF65-F5344CB8AC3E}">
        <p14:creationId xmlns:p14="http://schemas.microsoft.com/office/powerpoint/2010/main" val="754657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EACF9A8-E168-493C-8D15-B9B99451FC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428" y="2757571"/>
            <a:ext cx="6857143" cy="1342857"/>
          </a:xfrm>
          <a:prstGeom prst="rect">
            <a:avLst/>
          </a:prstGeom>
          <a:solidFill>
            <a:schemeClr val="accent6">
              <a:lumMod val="75000"/>
            </a:schemeClr>
          </a:solidFill>
          <a:ln>
            <a:solidFill>
              <a:schemeClr val="accent6">
                <a:lumMod val="75000"/>
              </a:schemeClr>
            </a:solidFill>
          </a:ln>
          <a:effectLst>
            <a:glow rad="228600">
              <a:schemeClr val="accent6">
                <a:lumMod val="60000"/>
                <a:lumOff val="40000"/>
                <a:alpha val="40000"/>
              </a:schemeClr>
            </a:glow>
          </a:effectLst>
        </p:spPr>
      </p:pic>
      <p:sp>
        <p:nvSpPr>
          <p:cNvPr id="2" name="Date Placeholder 1">
            <a:extLst>
              <a:ext uri="{FF2B5EF4-FFF2-40B4-BE49-F238E27FC236}">
                <a16:creationId xmlns:a16="http://schemas.microsoft.com/office/drawing/2014/main" id="{A360F41F-D2FB-A779-C21D-665E02E92313}"/>
              </a:ext>
            </a:extLst>
          </p:cNvPr>
          <p:cNvSpPr>
            <a:spLocks noGrp="1"/>
          </p:cNvSpPr>
          <p:nvPr>
            <p:ph type="dt" sz="half" idx="2"/>
          </p:nvPr>
        </p:nvSpPr>
        <p:spPr/>
        <p:txBody>
          <a:bodyPr/>
          <a:lstStyle/>
          <a:p>
            <a:r>
              <a:rPr lang="en-US" noProof="0" dirty="0"/>
              <a:t>Financial Accounting</a:t>
            </a:r>
            <a:endParaRPr lang="en-SG" noProof="0" dirty="0"/>
          </a:p>
        </p:txBody>
      </p:sp>
      <p:sp>
        <p:nvSpPr>
          <p:cNvPr id="3" name="Footer Placeholder 2">
            <a:extLst>
              <a:ext uri="{FF2B5EF4-FFF2-40B4-BE49-F238E27FC236}">
                <a16:creationId xmlns:a16="http://schemas.microsoft.com/office/drawing/2014/main" id="{8A8F5314-140F-2260-159C-1D596E8E6BBA}"/>
              </a:ext>
            </a:extLst>
          </p:cNvPr>
          <p:cNvSpPr>
            <a:spLocks noGrp="1"/>
          </p:cNvSpPr>
          <p:nvPr>
            <p:ph type="ftr" sz="quarter" idx="3"/>
          </p:nvPr>
        </p:nvSpPr>
        <p:spPr/>
        <p:txBody>
          <a:bodyPr/>
          <a:lstStyle/>
          <a:p>
            <a:r>
              <a:rPr lang="en-SG" dirty="0"/>
              <a:t>ACCT101 – Sustainability Reporting </a:t>
            </a:r>
          </a:p>
        </p:txBody>
      </p:sp>
      <p:sp>
        <p:nvSpPr>
          <p:cNvPr id="4" name="Slide Number Placeholder 3">
            <a:extLst>
              <a:ext uri="{FF2B5EF4-FFF2-40B4-BE49-F238E27FC236}">
                <a16:creationId xmlns:a16="http://schemas.microsoft.com/office/drawing/2014/main" id="{45B1D3E8-8F07-027E-BCC9-1DA4646564BE}"/>
              </a:ext>
            </a:extLst>
          </p:cNvPr>
          <p:cNvSpPr>
            <a:spLocks noGrp="1"/>
          </p:cNvSpPr>
          <p:nvPr>
            <p:ph type="sldNum" sz="quarter" idx="4"/>
          </p:nvPr>
        </p:nvSpPr>
        <p:spPr/>
        <p:txBody>
          <a:bodyPr/>
          <a:lstStyle/>
          <a:p>
            <a:r>
              <a:rPr lang="en-SG" dirty="0"/>
              <a:t>Seminar 6 - </a:t>
            </a:r>
            <a:fld id="{3688466D-4663-4C4F-96A3-05CB1807CB8C}" type="slidenum">
              <a:rPr lang="en-SG" smtClean="0"/>
              <a:pPr/>
              <a:t>25</a:t>
            </a:fld>
            <a:endParaRPr lang="en-SG" dirty="0"/>
          </a:p>
        </p:txBody>
      </p:sp>
    </p:spTree>
    <p:extLst>
      <p:ext uri="{BB962C8B-B14F-4D97-AF65-F5344CB8AC3E}">
        <p14:creationId xmlns:p14="http://schemas.microsoft.com/office/powerpoint/2010/main" val="3391350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14B21-5051-47EC-9DF3-B39E5C70DB2F}"/>
              </a:ext>
            </a:extLst>
          </p:cNvPr>
          <p:cNvSpPr>
            <a:spLocks noGrp="1"/>
          </p:cNvSpPr>
          <p:nvPr>
            <p:ph type="ctrTitle"/>
          </p:nvPr>
        </p:nvSpPr>
        <p:spPr>
          <a:xfrm>
            <a:off x="1046375" y="1122362"/>
            <a:ext cx="10307425" cy="3902125"/>
          </a:xfrm>
        </p:spPr>
        <p:txBody>
          <a:bodyPr anchor="ctr">
            <a:normAutofit/>
          </a:bodyPr>
          <a:lstStyle/>
          <a:p>
            <a:r>
              <a:rPr lang="en-SG" sz="4800" b="1" dirty="0">
                <a:effectLst/>
                <a:latin typeface="Calibri" panose="020F0502020204030204" pitchFamily="34" charset="0"/>
                <a:ea typeface="Times,Times New Roman,Times-Rom"/>
              </a:rPr>
              <a:t>What are the challenges and benefits of embracing sustainability as a core business value?</a:t>
            </a:r>
            <a:br>
              <a:rPr lang="en-SG" sz="4800" b="1" dirty="0">
                <a:effectLst/>
                <a:latin typeface="Calibri" panose="020F0502020204030204" pitchFamily="34" charset="0"/>
                <a:ea typeface="Times,Times New Roman,Times-Rom"/>
              </a:rPr>
            </a:br>
            <a:br>
              <a:rPr lang="en-SG" sz="4800" b="1" dirty="0">
                <a:effectLst/>
                <a:latin typeface="Calibri" panose="020F0502020204030204" pitchFamily="34" charset="0"/>
                <a:ea typeface="Times,Times New Roman,Times-Rom"/>
              </a:rPr>
            </a:br>
            <a:r>
              <a:rPr lang="en-SG" sz="2800" b="1" dirty="0">
                <a:effectLst/>
                <a:latin typeface="Calibri" panose="020F0502020204030204" pitchFamily="34" charset="0"/>
                <a:ea typeface="Times,Times New Roman,Times-Rom"/>
              </a:rPr>
              <a:t>For the company as a whole and for its sustainability report</a:t>
            </a:r>
            <a:endParaRPr lang="en-SG" sz="4800" dirty="0"/>
          </a:p>
        </p:txBody>
      </p:sp>
      <p:sp>
        <p:nvSpPr>
          <p:cNvPr id="5" name="Date Placeholder 4">
            <a:extLst>
              <a:ext uri="{FF2B5EF4-FFF2-40B4-BE49-F238E27FC236}">
                <a16:creationId xmlns:a16="http://schemas.microsoft.com/office/drawing/2014/main" id="{1B9D9E35-0F9E-3FD3-249C-3E226C3332DC}"/>
              </a:ext>
            </a:extLst>
          </p:cNvPr>
          <p:cNvSpPr>
            <a:spLocks noGrp="1"/>
          </p:cNvSpPr>
          <p:nvPr>
            <p:ph type="dt" sz="half" idx="2"/>
          </p:nvPr>
        </p:nvSpPr>
        <p:spPr/>
        <p:txBody>
          <a:bodyPr/>
          <a:lstStyle/>
          <a:p>
            <a:r>
              <a:rPr lang="en-US" noProof="0" dirty="0"/>
              <a:t>Financial Accounting</a:t>
            </a:r>
            <a:endParaRPr lang="en-SG" noProof="0" dirty="0"/>
          </a:p>
        </p:txBody>
      </p:sp>
      <p:sp>
        <p:nvSpPr>
          <p:cNvPr id="6" name="Footer Placeholder 5">
            <a:extLst>
              <a:ext uri="{FF2B5EF4-FFF2-40B4-BE49-F238E27FC236}">
                <a16:creationId xmlns:a16="http://schemas.microsoft.com/office/drawing/2014/main" id="{963AD124-60DA-2ECF-26A7-33BB4DDA3B2C}"/>
              </a:ext>
            </a:extLst>
          </p:cNvPr>
          <p:cNvSpPr>
            <a:spLocks noGrp="1"/>
          </p:cNvSpPr>
          <p:nvPr>
            <p:ph type="ftr" sz="quarter" idx="3"/>
          </p:nvPr>
        </p:nvSpPr>
        <p:spPr/>
        <p:txBody>
          <a:bodyPr/>
          <a:lstStyle/>
          <a:p>
            <a:r>
              <a:rPr lang="en-SG" dirty="0"/>
              <a:t>ACCT101 – Sustainability Reporting </a:t>
            </a:r>
          </a:p>
        </p:txBody>
      </p:sp>
      <p:sp>
        <p:nvSpPr>
          <p:cNvPr id="7" name="Slide Number Placeholder 6">
            <a:extLst>
              <a:ext uri="{FF2B5EF4-FFF2-40B4-BE49-F238E27FC236}">
                <a16:creationId xmlns:a16="http://schemas.microsoft.com/office/drawing/2014/main" id="{6BD31E93-0D26-E431-A146-F1840CFFB479}"/>
              </a:ext>
            </a:extLst>
          </p:cNvPr>
          <p:cNvSpPr>
            <a:spLocks noGrp="1"/>
          </p:cNvSpPr>
          <p:nvPr>
            <p:ph type="sldNum" sz="quarter" idx="4"/>
          </p:nvPr>
        </p:nvSpPr>
        <p:spPr/>
        <p:txBody>
          <a:bodyPr/>
          <a:lstStyle/>
          <a:p>
            <a:r>
              <a:rPr lang="en-SG" dirty="0"/>
              <a:t>Seminar 6 - </a:t>
            </a:r>
            <a:fld id="{3688466D-4663-4C4F-96A3-05CB1807CB8C}" type="slidenum">
              <a:rPr lang="en-SG" smtClean="0"/>
              <a:pPr/>
              <a:t>26</a:t>
            </a:fld>
            <a:endParaRPr lang="en-SG" dirty="0"/>
          </a:p>
        </p:txBody>
      </p:sp>
      <p:pic>
        <p:nvPicPr>
          <p:cNvPr id="4" name="Picture 3">
            <a:extLst>
              <a:ext uri="{FF2B5EF4-FFF2-40B4-BE49-F238E27FC236}">
                <a16:creationId xmlns:a16="http://schemas.microsoft.com/office/drawing/2014/main" id="{2DEA2719-A354-B462-F7B7-CBEF8D0DCA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1678" y="972291"/>
            <a:ext cx="1532643" cy="300143"/>
          </a:xfrm>
          <a:prstGeom prst="rect">
            <a:avLst/>
          </a:prstGeom>
          <a:ln w="76200">
            <a:solidFill>
              <a:schemeClr val="accent6">
                <a:lumMod val="60000"/>
                <a:lumOff val="40000"/>
              </a:schemeClr>
            </a:solidFill>
            <a:prstDash val="sysDash"/>
          </a:ln>
          <a:effectLst>
            <a:glow rad="63500">
              <a:schemeClr val="accent6">
                <a:satMod val="175000"/>
                <a:alpha val="40000"/>
              </a:schemeClr>
            </a:glow>
          </a:effectLst>
        </p:spPr>
      </p:pic>
    </p:spTree>
    <p:extLst>
      <p:ext uri="{BB962C8B-B14F-4D97-AF65-F5344CB8AC3E}">
        <p14:creationId xmlns:p14="http://schemas.microsoft.com/office/powerpoint/2010/main" val="2679679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9C3F1-13AD-49F0-98CD-BF431D67A7DC}"/>
              </a:ext>
            </a:extLst>
          </p:cNvPr>
          <p:cNvSpPr>
            <a:spLocks noGrp="1"/>
          </p:cNvSpPr>
          <p:nvPr>
            <p:ph type="title"/>
          </p:nvPr>
        </p:nvSpPr>
        <p:spPr/>
        <p:txBody>
          <a:bodyPr>
            <a:normAutofit/>
          </a:bodyPr>
          <a:lstStyle/>
          <a:p>
            <a:r>
              <a:rPr lang="en-SG" dirty="0"/>
              <a:t>Challenges and benefits of sustainability reporting </a:t>
            </a:r>
            <a:r>
              <a:rPr lang="en-SG" sz="1600" dirty="0"/>
              <a:t>(G7)</a:t>
            </a:r>
          </a:p>
        </p:txBody>
      </p:sp>
      <p:sp>
        <p:nvSpPr>
          <p:cNvPr id="3" name="Date Placeholder 2">
            <a:extLst>
              <a:ext uri="{FF2B5EF4-FFF2-40B4-BE49-F238E27FC236}">
                <a16:creationId xmlns:a16="http://schemas.microsoft.com/office/drawing/2014/main" id="{4E458EB9-532B-4794-1AF3-B82F48C9E670}"/>
              </a:ext>
            </a:extLst>
          </p:cNvPr>
          <p:cNvSpPr>
            <a:spLocks noGrp="1"/>
          </p:cNvSpPr>
          <p:nvPr>
            <p:ph type="dt" sz="half" idx="10"/>
          </p:nvPr>
        </p:nvSpPr>
        <p:spPr>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5">
                    <a:lumMod val="50000"/>
                  </a:schemeClr>
                </a:solidFill>
              </a:rPr>
              <a:t>Financial Accounting</a:t>
            </a:r>
            <a:endParaRPr lang="en-SG" dirty="0">
              <a:solidFill>
                <a:schemeClr val="accent5">
                  <a:lumMod val="50000"/>
                </a:schemeClr>
              </a:solidFill>
            </a:endParaRPr>
          </a:p>
        </p:txBody>
      </p:sp>
      <p:sp>
        <p:nvSpPr>
          <p:cNvPr id="7" name="Footer Placeholder 6">
            <a:extLst>
              <a:ext uri="{FF2B5EF4-FFF2-40B4-BE49-F238E27FC236}">
                <a16:creationId xmlns:a16="http://schemas.microsoft.com/office/drawing/2014/main" id="{4A3EC85C-AAD3-7CD4-28D0-CE418A0651BF}"/>
              </a:ext>
            </a:extLst>
          </p:cNvPr>
          <p:cNvSpPr>
            <a:spLocks noGrp="1"/>
          </p:cNvSpPr>
          <p:nvPr>
            <p:ph type="ftr" sz="quarter" idx="11"/>
          </p:nvPr>
        </p:nvSpPr>
        <p:spPr>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SG" dirty="0">
                <a:solidFill>
                  <a:schemeClr val="accent5">
                    <a:lumMod val="50000"/>
                  </a:schemeClr>
                </a:solidFill>
              </a:rPr>
              <a:t>ACCT101 – Sustainability Reporting </a:t>
            </a:r>
          </a:p>
        </p:txBody>
      </p:sp>
      <p:sp>
        <p:nvSpPr>
          <p:cNvPr id="11" name="Slide Number Placeholder 10">
            <a:extLst>
              <a:ext uri="{FF2B5EF4-FFF2-40B4-BE49-F238E27FC236}">
                <a16:creationId xmlns:a16="http://schemas.microsoft.com/office/drawing/2014/main" id="{1281DB23-DEED-3205-C45C-9AE6B0E54A46}"/>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SG" dirty="0">
                <a:solidFill>
                  <a:schemeClr val="accent5">
                    <a:lumMod val="50000"/>
                  </a:schemeClr>
                </a:solidFill>
              </a:rPr>
              <a:t>Seminar 6 - </a:t>
            </a:r>
            <a:fld id="{3688466D-4663-4C4F-96A3-05CB1807CB8C}" type="slidenum">
              <a:rPr lang="en-SG" smtClean="0">
                <a:solidFill>
                  <a:schemeClr val="accent5">
                    <a:lumMod val="50000"/>
                  </a:schemeClr>
                </a:solidFill>
              </a:rPr>
              <a:pPr/>
              <a:t>27</a:t>
            </a:fld>
            <a:endParaRPr lang="en-SG" dirty="0">
              <a:solidFill>
                <a:schemeClr val="accent5">
                  <a:lumMod val="50000"/>
                </a:schemeClr>
              </a:solidFill>
            </a:endParaRPr>
          </a:p>
        </p:txBody>
      </p:sp>
      <p:pic>
        <p:nvPicPr>
          <p:cNvPr id="5" name="Graphic 4" descr="Owl">
            <a:hlinkClick r:id="" action="ppaction://hlinkshowjump?jump=nextslide"/>
            <a:extLst>
              <a:ext uri="{FF2B5EF4-FFF2-40B4-BE49-F238E27FC236}">
                <a16:creationId xmlns:a16="http://schemas.microsoft.com/office/drawing/2014/main" id="{BB0582A5-5068-7CF2-9CF9-52DC82BB3E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53799" y="5888700"/>
            <a:ext cx="767687" cy="767687"/>
          </a:xfrm>
          <a:prstGeom prst="rect">
            <a:avLst/>
          </a:prstGeom>
        </p:spPr>
      </p:pic>
    </p:spTree>
    <p:controls>
      <mc:AlternateContent xmlns:mc="http://schemas.openxmlformats.org/markup-compatibility/2006">
        <mc:Choice xmlns:v="urn:schemas-microsoft-com:vml" Requires="v">
          <p:control name="TextBox1" r:id="rId1" imgW="10515600" imgH="4846320"/>
        </mc:Choice>
        <mc:Fallback>
          <p:control name="TextBox1" r:id="rId1" imgW="10515600" imgH="4846320">
            <p:pic>
              <p:nvPicPr>
                <p:cNvPr id="10" name="TextBox1">
                  <a:extLst>
                    <a:ext uri="{FF2B5EF4-FFF2-40B4-BE49-F238E27FC236}">
                      <a16:creationId xmlns:a16="http://schemas.microsoft.com/office/drawing/2014/main" id="{322F0EA1-2A90-4032-8FD2-747DF8557212}"/>
                    </a:ext>
                  </a:extLst>
                </p:cNvPr>
                <p:cNvPicPr>
                  <a:picLocks/>
                </p:cNvPicPr>
                <p:nvPr/>
              </p:nvPicPr>
              <p:blipFill>
                <a:blip r:embed="rId6"/>
                <a:stretch>
                  <a:fillRect/>
                </a:stretch>
              </p:blipFill>
              <p:spPr>
                <a:xfrm>
                  <a:off x="838200" y="1350963"/>
                  <a:ext cx="10515599" cy="4848225"/>
                </a:xfrm>
                <a:prstGeom prst="rect">
                  <a:avLst/>
                </a:prstGeom>
              </p:spPr>
            </p:pic>
          </p:control>
        </mc:Fallback>
      </mc:AlternateContent>
    </p:controls>
    <p:extLst>
      <p:ext uri="{BB962C8B-B14F-4D97-AF65-F5344CB8AC3E}">
        <p14:creationId xmlns:p14="http://schemas.microsoft.com/office/powerpoint/2010/main" val="7217785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9C3F1-13AD-49F0-98CD-BF431D67A7DC}"/>
              </a:ext>
            </a:extLst>
          </p:cNvPr>
          <p:cNvSpPr>
            <a:spLocks noGrp="1"/>
          </p:cNvSpPr>
          <p:nvPr>
            <p:ph type="title"/>
          </p:nvPr>
        </p:nvSpPr>
        <p:spPr/>
        <p:txBody>
          <a:bodyPr/>
          <a:lstStyle/>
          <a:p>
            <a:r>
              <a:rPr lang="en-SG" dirty="0"/>
              <a:t>Challenges and benefits of sustainability reporting</a:t>
            </a:r>
            <a:r>
              <a:rPr lang="en-SG" sz="1600" dirty="0"/>
              <a:t> (G10)</a:t>
            </a:r>
            <a:endParaRPr lang="en-SG" dirty="0"/>
          </a:p>
        </p:txBody>
      </p:sp>
      <p:sp>
        <p:nvSpPr>
          <p:cNvPr id="3" name="Date Placeholder 2">
            <a:extLst>
              <a:ext uri="{FF2B5EF4-FFF2-40B4-BE49-F238E27FC236}">
                <a16:creationId xmlns:a16="http://schemas.microsoft.com/office/drawing/2014/main" id="{4E458EB9-532B-4794-1AF3-B82F48C9E670}"/>
              </a:ext>
            </a:extLst>
          </p:cNvPr>
          <p:cNvSpPr>
            <a:spLocks noGrp="1"/>
          </p:cNvSpPr>
          <p:nvPr>
            <p:ph type="dt" sz="half" idx="10"/>
          </p:nvPr>
        </p:nvSpPr>
        <p:spPr>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5">
                    <a:lumMod val="50000"/>
                  </a:schemeClr>
                </a:solidFill>
              </a:rPr>
              <a:t>Financial Accounting</a:t>
            </a:r>
            <a:endParaRPr lang="en-SG" dirty="0">
              <a:solidFill>
                <a:schemeClr val="accent5">
                  <a:lumMod val="50000"/>
                </a:schemeClr>
              </a:solidFill>
            </a:endParaRPr>
          </a:p>
        </p:txBody>
      </p:sp>
      <p:sp>
        <p:nvSpPr>
          <p:cNvPr id="7" name="Footer Placeholder 6">
            <a:extLst>
              <a:ext uri="{FF2B5EF4-FFF2-40B4-BE49-F238E27FC236}">
                <a16:creationId xmlns:a16="http://schemas.microsoft.com/office/drawing/2014/main" id="{4A3EC85C-AAD3-7CD4-28D0-CE418A0651BF}"/>
              </a:ext>
            </a:extLst>
          </p:cNvPr>
          <p:cNvSpPr>
            <a:spLocks noGrp="1"/>
          </p:cNvSpPr>
          <p:nvPr>
            <p:ph type="ftr" sz="quarter" idx="11"/>
          </p:nvPr>
        </p:nvSpPr>
        <p:spPr>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SG" dirty="0">
                <a:solidFill>
                  <a:schemeClr val="accent5">
                    <a:lumMod val="50000"/>
                  </a:schemeClr>
                </a:solidFill>
              </a:rPr>
              <a:t>ACCT101 – Sustainability Reporting </a:t>
            </a:r>
          </a:p>
        </p:txBody>
      </p:sp>
      <p:sp>
        <p:nvSpPr>
          <p:cNvPr id="11" name="Slide Number Placeholder 10">
            <a:extLst>
              <a:ext uri="{FF2B5EF4-FFF2-40B4-BE49-F238E27FC236}">
                <a16:creationId xmlns:a16="http://schemas.microsoft.com/office/drawing/2014/main" id="{1281DB23-DEED-3205-C45C-9AE6B0E54A46}"/>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SG" dirty="0">
                <a:solidFill>
                  <a:schemeClr val="accent5">
                    <a:lumMod val="50000"/>
                  </a:schemeClr>
                </a:solidFill>
              </a:rPr>
              <a:t>Seminar 6 - </a:t>
            </a:r>
            <a:fld id="{3688466D-4663-4C4F-96A3-05CB1807CB8C}" type="slidenum">
              <a:rPr lang="en-SG" smtClean="0">
                <a:solidFill>
                  <a:schemeClr val="accent5">
                    <a:lumMod val="50000"/>
                  </a:schemeClr>
                </a:solidFill>
              </a:rPr>
              <a:pPr/>
              <a:t>28</a:t>
            </a:fld>
            <a:endParaRPr lang="en-SG" dirty="0">
              <a:solidFill>
                <a:schemeClr val="accent5">
                  <a:lumMod val="50000"/>
                </a:schemeClr>
              </a:solidFill>
            </a:endParaRPr>
          </a:p>
        </p:txBody>
      </p:sp>
      <p:pic>
        <p:nvPicPr>
          <p:cNvPr id="5" name="Graphic 4" descr="Owl">
            <a:hlinkClick r:id="" action="ppaction://hlinkshowjump?jump=nextslide"/>
            <a:extLst>
              <a:ext uri="{FF2B5EF4-FFF2-40B4-BE49-F238E27FC236}">
                <a16:creationId xmlns:a16="http://schemas.microsoft.com/office/drawing/2014/main" id="{BB0582A5-5068-7CF2-9CF9-52DC82BB3E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53799" y="5888700"/>
            <a:ext cx="767687" cy="767687"/>
          </a:xfrm>
          <a:prstGeom prst="rect">
            <a:avLst/>
          </a:prstGeom>
        </p:spPr>
      </p:pic>
    </p:spTree>
    <p:controls>
      <mc:AlternateContent xmlns:mc="http://schemas.openxmlformats.org/markup-compatibility/2006">
        <mc:Choice xmlns:v="urn:schemas-microsoft-com:vml" Requires="v">
          <p:control name="TextBox1" r:id="rId1" imgW="10515600" imgH="4846320"/>
        </mc:Choice>
        <mc:Fallback>
          <p:control name="TextBox1" r:id="rId1" imgW="10515600" imgH="4846320">
            <p:pic>
              <p:nvPicPr>
                <p:cNvPr id="10" name="TextBox1">
                  <a:extLst>
                    <a:ext uri="{FF2B5EF4-FFF2-40B4-BE49-F238E27FC236}">
                      <a16:creationId xmlns:a16="http://schemas.microsoft.com/office/drawing/2014/main" id="{322F0EA1-2A90-4032-8FD2-747DF8557212}"/>
                    </a:ext>
                  </a:extLst>
                </p:cNvPr>
                <p:cNvPicPr>
                  <a:picLocks/>
                </p:cNvPicPr>
                <p:nvPr/>
              </p:nvPicPr>
              <p:blipFill>
                <a:blip r:embed="rId6"/>
                <a:stretch>
                  <a:fillRect/>
                </a:stretch>
              </p:blipFill>
              <p:spPr>
                <a:xfrm>
                  <a:off x="838200" y="1350963"/>
                  <a:ext cx="10515599" cy="4848225"/>
                </a:xfrm>
                <a:prstGeom prst="rect">
                  <a:avLst/>
                </a:prstGeom>
              </p:spPr>
            </p:pic>
          </p:control>
        </mc:Fallback>
      </mc:AlternateContent>
    </p:controls>
    <p:extLst>
      <p:ext uri="{BB962C8B-B14F-4D97-AF65-F5344CB8AC3E}">
        <p14:creationId xmlns:p14="http://schemas.microsoft.com/office/powerpoint/2010/main" val="41991709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9C3F1-13AD-49F0-98CD-BF431D67A7DC}"/>
              </a:ext>
            </a:extLst>
          </p:cNvPr>
          <p:cNvSpPr>
            <a:spLocks noGrp="1"/>
          </p:cNvSpPr>
          <p:nvPr>
            <p:ph type="title"/>
          </p:nvPr>
        </p:nvSpPr>
        <p:spPr/>
        <p:txBody>
          <a:bodyPr/>
          <a:lstStyle/>
          <a:p>
            <a:r>
              <a:rPr lang="en-SG" dirty="0"/>
              <a:t>Challenges and benefits of sustainability reporting</a:t>
            </a:r>
            <a:r>
              <a:rPr lang="en-SG" sz="1600" dirty="0"/>
              <a:t> (G11)</a:t>
            </a:r>
            <a:endParaRPr lang="en-SG" dirty="0"/>
          </a:p>
        </p:txBody>
      </p:sp>
      <p:sp>
        <p:nvSpPr>
          <p:cNvPr id="3" name="Date Placeholder 2">
            <a:extLst>
              <a:ext uri="{FF2B5EF4-FFF2-40B4-BE49-F238E27FC236}">
                <a16:creationId xmlns:a16="http://schemas.microsoft.com/office/drawing/2014/main" id="{4E458EB9-532B-4794-1AF3-B82F48C9E670}"/>
              </a:ext>
            </a:extLst>
          </p:cNvPr>
          <p:cNvSpPr>
            <a:spLocks noGrp="1"/>
          </p:cNvSpPr>
          <p:nvPr>
            <p:ph type="dt" sz="half" idx="10"/>
          </p:nvPr>
        </p:nvSpPr>
        <p:spPr>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5">
                    <a:lumMod val="50000"/>
                  </a:schemeClr>
                </a:solidFill>
              </a:rPr>
              <a:t>Financial Accounting</a:t>
            </a:r>
            <a:endParaRPr lang="en-SG" dirty="0">
              <a:solidFill>
                <a:schemeClr val="accent5">
                  <a:lumMod val="50000"/>
                </a:schemeClr>
              </a:solidFill>
            </a:endParaRPr>
          </a:p>
        </p:txBody>
      </p:sp>
      <p:sp>
        <p:nvSpPr>
          <p:cNvPr id="7" name="Footer Placeholder 6">
            <a:extLst>
              <a:ext uri="{FF2B5EF4-FFF2-40B4-BE49-F238E27FC236}">
                <a16:creationId xmlns:a16="http://schemas.microsoft.com/office/drawing/2014/main" id="{4A3EC85C-AAD3-7CD4-28D0-CE418A0651BF}"/>
              </a:ext>
            </a:extLst>
          </p:cNvPr>
          <p:cNvSpPr>
            <a:spLocks noGrp="1"/>
          </p:cNvSpPr>
          <p:nvPr>
            <p:ph type="ftr" sz="quarter" idx="11"/>
          </p:nvPr>
        </p:nvSpPr>
        <p:spPr>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SG" dirty="0">
                <a:solidFill>
                  <a:schemeClr val="accent5">
                    <a:lumMod val="50000"/>
                  </a:schemeClr>
                </a:solidFill>
              </a:rPr>
              <a:t>ACCT101 – Sustainability Reporting </a:t>
            </a:r>
          </a:p>
        </p:txBody>
      </p:sp>
      <p:sp>
        <p:nvSpPr>
          <p:cNvPr id="11" name="Slide Number Placeholder 10">
            <a:extLst>
              <a:ext uri="{FF2B5EF4-FFF2-40B4-BE49-F238E27FC236}">
                <a16:creationId xmlns:a16="http://schemas.microsoft.com/office/drawing/2014/main" id="{1281DB23-DEED-3205-C45C-9AE6B0E54A46}"/>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SG" dirty="0">
                <a:solidFill>
                  <a:schemeClr val="accent5">
                    <a:lumMod val="50000"/>
                  </a:schemeClr>
                </a:solidFill>
              </a:rPr>
              <a:t>Seminar 6 - </a:t>
            </a:r>
            <a:fld id="{3688466D-4663-4C4F-96A3-05CB1807CB8C}" type="slidenum">
              <a:rPr lang="en-SG" smtClean="0">
                <a:solidFill>
                  <a:schemeClr val="accent5">
                    <a:lumMod val="50000"/>
                  </a:schemeClr>
                </a:solidFill>
              </a:rPr>
              <a:pPr/>
              <a:t>29</a:t>
            </a:fld>
            <a:endParaRPr lang="en-SG" dirty="0">
              <a:solidFill>
                <a:schemeClr val="accent5">
                  <a:lumMod val="50000"/>
                </a:schemeClr>
              </a:solidFill>
            </a:endParaRPr>
          </a:p>
        </p:txBody>
      </p:sp>
      <p:pic>
        <p:nvPicPr>
          <p:cNvPr id="5" name="Graphic 4" descr="Owl">
            <a:hlinkClick r:id="" action="ppaction://hlinkshowjump?jump=nextslide"/>
            <a:extLst>
              <a:ext uri="{FF2B5EF4-FFF2-40B4-BE49-F238E27FC236}">
                <a16:creationId xmlns:a16="http://schemas.microsoft.com/office/drawing/2014/main" id="{BB0582A5-5068-7CF2-9CF9-52DC82BB3E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353799" y="5888700"/>
            <a:ext cx="767687" cy="767687"/>
          </a:xfrm>
          <a:prstGeom prst="rect">
            <a:avLst/>
          </a:prstGeom>
        </p:spPr>
      </p:pic>
    </p:spTree>
    <p:controls>
      <mc:AlternateContent xmlns:mc="http://schemas.openxmlformats.org/markup-compatibility/2006">
        <mc:Choice xmlns:v="urn:schemas-microsoft-com:vml" Requires="v">
          <p:control name="TextBox1" r:id="rId1" imgW="10515600" imgH="4846320"/>
        </mc:Choice>
        <mc:Fallback>
          <p:control name="TextBox1" r:id="rId1" imgW="10515600" imgH="4846320">
            <p:pic>
              <p:nvPicPr>
                <p:cNvPr id="10" name="TextBox1">
                  <a:extLst>
                    <a:ext uri="{FF2B5EF4-FFF2-40B4-BE49-F238E27FC236}">
                      <a16:creationId xmlns:a16="http://schemas.microsoft.com/office/drawing/2014/main" id="{322F0EA1-2A90-4032-8FD2-747DF8557212}"/>
                    </a:ext>
                  </a:extLst>
                </p:cNvPr>
                <p:cNvPicPr>
                  <a:picLocks/>
                </p:cNvPicPr>
                <p:nvPr/>
              </p:nvPicPr>
              <p:blipFill>
                <a:blip r:embed="rId6"/>
                <a:stretch>
                  <a:fillRect/>
                </a:stretch>
              </p:blipFill>
              <p:spPr>
                <a:xfrm>
                  <a:off x="838200" y="1350963"/>
                  <a:ext cx="10515599" cy="4848225"/>
                </a:xfrm>
                <a:prstGeom prst="rect">
                  <a:avLst/>
                </a:prstGeom>
              </p:spPr>
            </p:pic>
          </p:control>
        </mc:Fallback>
      </mc:AlternateContent>
    </p:controls>
    <p:extLst>
      <p:ext uri="{BB962C8B-B14F-4D97-AF65-F5344CB8AC3E}">
        <p14:creationId xmlns:p14="http://schemas.microsoft.com/office/powerpoint/2010/main" val="287042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E9FA06B-B553-B09E-92E4-642B6A4935BD}"/>
              </a:ext>
            </a:extLst>
          </p:cNvPr>
          <p:cNvSpPr>
            <a:spLocks noGrp="1"/>
          </p:cNvSpPr>
          <p:nvPr>
            <p:ph type="title"/>
          </p:nvPr>
        </p:nvSpPr>
        <p:spPr/>
        <p:txBody>
          <a:bodyPr/>
          <a:lstStyle/>
          <a:p>
            <a:r>
              <a:rPr lang="en-SG" sz="4800" dirty="0"/>
              <a:t>Any questions about Seminar </a:t>
            </a:r>
            <a:r>
              <a:rPr lang="en-SG" dirty="0"/>
              <a:t>5?</a:t>
            </a:r>
          </a:p>
        </p:txBody>
      </p:sp>
      <p:sp>
        <p:nvSpPr>
          <p:cNvPr id="3" name="Text Placeholder 2">
            <a:extLst>
              <a:ext uri="{FF2B5EF4-FFF2-40B4-BE49-F238E27FC236}">
                <a16:creationId xmlns:a16="http://schemas.microsoft.com/office/drawing/2014/main" id="{D7F3D89F-CAF4-E2B4-C2CD-6F0B12A89F41}"/>
              </a:ext>
            </a:extLst>
          </p:cNvPr>
          <p:cNvSpPr>
            <a:spLocks noGrp="1"/>
          </p:cNvSpPr>
          <p:nvPr>
            <p:ph type="body" idx="1"/>
          </p:nvPr>
        </p:nvSpPr>
        <p:spPr/>
        <p:txBody>
          <a:bodyPr/>
          <a:lstStyle/>
          <a:p>
            <a:r>
              <a:rPr lang="en-SG" dirty="0"/>
              <a:t>Inventory will definitely feature in Quiz #2 and the Final Exam</a:t>
            </a:r>
          </a:p>
        </p:txBody>
      </p:sp>
      <p:sp>
        <p:nvSpPr>
          <p:cNvPr id="5" name="Date Placeholder 4">
            <a:extLst>
              <a:ext uri="{FF2B5EF4-FFF2-40B4-BE49-F238E27FC236}">
                <a16:creationId xmlns:a16="http://schemas.microsoft.com/office/drawing/2014/main" id="{FE7B947A-687D-7082-88CA-80D1EEA5E614}"/>
              </a:ext>
            </a:extLst>
          </p:cNvPr>
          <p:cNvSpPr>
            <a:spLocks noGrp="1"/>
          </p:cNvSpPr>
          <p:nvPr>
            <p:ph type="dt" sz="half" idx="10"/>
          </p:nvPr>
        </p:nvSpPr>
        <p:spPr/>
        <p:txBody>
          <a:bodyPr/>
          <a:lstStyle/>
          <a:p>
            <a:r>
              <a:rPr lang="en-US" noProof="0" dirty="0"/>
              <a:t>Financial Accounting</a:t>
            </a:r>
            <a:endParaRPr lang="en-SG" noProof="0" dirty="0"/>
          </a:p>
        </p:txBody>
      </p:sp>
      <p:sp>
        <p:nvSpPr>
          <p:cNvPr id="2" name="Footer Placeholder 1">
            <a:extLst>
              <a:ext uri="{FF2B5EF4-FFF2-40B4-BE49-F238E27FC236}">
                <a16:creationId xmlns:a16="http://schemas.microsoft.com/office/drawing/2014/main" id="{80596C86-4247-32B8-4B90-93D1F9BE1343}"/>
              </a:ext>
            </a:extLst>
          </p:cNvPr>
          <p:cNvSpPr>
            <a:spLocks noGrp="1"/>
          </p:cNvSpPr>
          <p:nvPr>
            <p:ph type="ftr" sz="quarter" idx="11"/>
          </p:nvPr>
        </p:nvSpPr>
        <p:spPr/>
        <p:txBody>
          <a:bodyPr/>
          <a:lstStyle/>
          <a:p>
            <a:r>
              <a:rPr lang="en-SG" dirty="0"/>
              <a:t>ACCT101 – Sustainability Reporting </a:t>
            </a:r>
          </a:p>
        </p:txBody>
      </p:sp>
      <p:sp>
        <p:nvSpPr>
          <p:cNvPr id="8" name="Slide Number Placeholder 7">
            <a:extLst>
              <a:ext uri="{FF2B5EF4-FFF2-40B4-BE49-F238E27FC236}">
                <a16:creationId xmlns:a16="http://schemas.microsoft.com/office/drawing/2014/main" id="{FFCA4BE4-1424-F707-0862-F886917FD703}"/>
              </a:ext>
            </a:extLst>
          </p:cNvPr>
          <p:cNvSpPr>
            <a:spLocks noGrp="1"/>
          </p:cNvSpPr>
          <p:nvPr>
            <p:ph type="sldNum" sz="quarter" idx="12"/>
          </p:nvPr>
        </p:nvSpPr>
        <p:spPr/>
        <p:txBody>
          <a:bodyPr/>
          <a:lstStyle/>
          <a:p>
            <a:r>
              <a:rPr lang="en-SG" dirty="0"/>
              <a:t>Seminar 6 - </a:t>
            </a:r>
            <a:fld id="{3688466D-4663-4C4F-96A3-05CB1807CB8C}" type="slidenum">
              <a:rPr lang="en-SG" smtClean="0"/>
              <a:pPr/>
              <a:t>3</a:t>
            </a:fld>
            <a:endParaRPr lang="en-SG" dirty="0"/>
          </a:p>
        </p:txBody>
      </p:sp>
      <p:pic>
        <p:nvPicPr>
          <p:cNvPr id="11" name="Picture 10">
            <a:extLst>
              <a:ext uri="{FF2B5EF4-FFF2-40B4-BE49-F238E27FC236}">
                <a16:creationId xmlns:a16="http://schemas.microsoft.com/office/drawing/2014/main" id="{FA9C8EA5-604F-881F-0015-2CFAFC4914B8}"/>
              </a:ext>
            </a:extLst>
          </p:cNvPr>
          <p:cNvPicPr>
            <a:picLocks noChangeAspect="1"/>
          </p:cNvPicPr>
          <p:nvPr/>
        </p:nvPicPr>
        <p:blipFill>
          <a:blip r:embed="rId3"/>
          <a:stretch>
            <a:fillRect/>
          </a:stretch>
        </p:blipFill>
        <p:spPr>
          <a:xfrm>
            <a:off x="8850889" y="518651"/>
            <a:ext cx="2886075" cy="3048000"/>
          </a:xfrm>
          <a:prstGeom prst="rect">
            <a:avLst/>
          </a:prstGeom>
        </p:spPr>
      </p:pic>
    </p:spTree>
    <p:extLst>
      <p:ext uri="{BB962C8B-B14F-4D97-AF65-F5344CB8AC3E}">
        <p14:creationId xmlns:p14="http://schemas.microsoft.com/office/powerpoint/2010/main" val="12194404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e the source image">
            <a:extLst>
              <a:ext uri="{FF2B5EF4-FFF2-40B4-BE49-F238E27FC236}">
                <a16:creationId xmlns:a16="http://schemas.microsoft.com/office/drawing/2014/main" id="{842B80A3-F573-4EAC-89FD-538D9C783969}"/>
              </a:ext>
            </a:extLst>
          </p:cNvPr>
          <p:cNvPicPr>
            <a:picLocks noChangeAspect="1" noChangeArrowheads="1"/>
          </p:cNvPicPr>
          <p:nvPr/>
        </p:nvPicPr>
        <p:blipFill rotWithShape="1">
          <a:blip r:embed="rId3">
            <a:duotone>
              <a:prstClr val="black"/>
              <a:schemeClr val="accent5">
                <a:lumMod val="50000"/>
                <a:tint val="45000"/>
                <a:satMod val="400000"/>
              </a:schemeClr>
            </a:duotone>
            <a:extLst>
              <a:ext uri="{28A0092B-C50C-407E-A947-70E740481C1C}">
                <a14:useLocalDpi xmlns:a14="http://schemas.microsoft.com/office/drawing/2010/main" val="0"/>
              </a:ext>
            </a:extLst>
          </a:blip>
          <a:srcRect t="1472" b="280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AE01312-A9D9-11A6-8F71-236FB8326D6F}"/>
              </a:ext>
            </a:extLst>
          </p:cNvPr>
          <p:cNvSpPr/>
          <p:nvPr/>
        </p:nvSpPr>
        <p:spPr>
          <a:xfrm>
            <a:off x="103695" y="65988"/>
            <a:ext cx="1131216" cy="348791"/>
          </a:xfrm>
          <a:prstGeom prst="rect">
            <a:avLst/>
          </a:prstGeom>
          <a:solidFill>
            <a:srgbClr val="ACCB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2" name="Date Placeholder 1">
            <a:extLst>
              <a:ext uri="{FF2B5EF4-FFF2-40B4-BE49-F238E27FC236}">
                <a16:creationId xmlns:a16="http://schemas.microsoft.com/office/drawing/2014/main" id="{35DC5801-8906-5A68-5A0E-5F2CEF3E2BAA}"/>
              </a:ext>
            </a:extLst>
          </p:cNvPr>
          <p:cNvSpPr>
            <a:spLocks noGrp="1"/>
          </p:cNvSpPr>
          <p:nvPr>
            <p:ph type="dt" sz="half" idx="10"/>
          </p:nvPr>
        </p:nvSpPr>
        <p:spPr/>
        <p:txBody>
          <a:bodyPr/>
          <a:lstStyle/>
          <a:p>
            <a:r>
              <a:rPr lang="en-US" dirty="0"/>
              <a:t>Financial Accounting</a:t>
            </a:r>
            <a:endParaRPr lang="en-SG" dirty="0"/>
          </a:p>
        </p:txBody>
      </p:sp>
      <p:sp>
        <p:nvSpPr>
          <p:cNvPr id="4" name="Footer Placeholder 3">
            <a:extLst>
              <a:ext uri="{FF2B5EF4-FFF2-40B4-BE49-F238E27FC236}">
                <a16:creationId xmlns:a16="http://schemas.microsoft.com/office/drawing/2014/main" id="{41F9D368-EE98-29FA-345F-8C24216F8336}"/>
              </a:ext>
            </a:extLst>
          </p:cNvPr>
          <p:cNvSpPr>
            <a:spLocks noGrp="1"/>
          </p:cNvSpPr>
          <p:nvPr>
            <p:ph type="ftr" sz="quarter" idx="11"/>
          </p:nvPr>
        </p:nvSpPr>
        <p:spPr/>
        <p:txBody>
          <a:bodyPr/>
          <a:lstStyle/>
          <a:p>
            <a:r>
              <a:rPr lang="en-US" dirty="0"/>
              <a:t>ACCT101 – Sustainability Reporting </a:t>
            </a:r>
            <a:endParaRPr lang="en-SG" dirty="0"/>
          </a:p>
        </p:txBody>
      </p:sp>
    </p:spTree>
    <p:extLst>
      <p:ext uri="{BB962C8B-B14F-4D97-AF65-F5344CB8AC3E}">
        <p14:creationId xmlns:p14="http://schemas.microsoft.com/office/powerpoint/2010/main" val="20146610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BBBB1-A43F-E783-460F-8E7EBF798FAD}"/>
              </a:ext>
            </a:extLst>
          </p:cNvPr>
          <p:cNvSpPr>
            <a:spLocks noGrp="1"/>
          </p:cNvSpPr>
          <p:nvPr>
            <p:ph type="title"/>
          </p:nvPr>
        </p:nvSpPr>
        <p:spPr/>
        <p:txBody>
          <a:bodyPr/>
          <a:lstStyle/>
          <a:p>
            <a:r>
              <a:rPr lang="en-SG" dirty="0"/>
              <a:t>Greenwashing?</a:t>
            </a:r>
          </a:p>
        </p:txBody>
      </p:sp>
      <p:pic>
        <p:nvPicPr>
          <p:cNvPr id="8" name="Content Placeholder 7">
            <a:extLst>
              <a:ext uri="{FF2B5EF4-FFF2-40B4-BE49-F238E27FC236}">
                <a16:creationId xmlns:a16="http://schemas.microsoft.com/office/drawing/2014/main" id="{DF599A0E-0408-BBB6-4314-823A94FD888A}"/>
              </a:ext>
            </a:extLst>
          </p:cNvPr>
          <p:cNvPicPr>
            <a:picLocks noGrp="1" noChangeAspect="1"/>
          </p:cNvPicPr>
          <p:nvPr>
            <p:ph sz="half" idx="1"/>
          </p:nvPr>
        </p:nvPicPr>
        <p:blipFill>
          <a:blip r:embed="rId3"/>
          <a:stretch>
            <a:fillRect/>
          </a:stretch>
        </p:blipFill>
        <p:spPr>
          <a:xfrm>
            <a:off x="846801" y="1144714"/>
            <a:ext cx="4930543" cy="5239080"/>
          </a:xfrm>
        </p:spPr>
      </p:pic>
      <p:sp>
        <p:nvSpPr>
          <p:cNvPr id="9" name="Content Placeholder 8">
            <a:extLst>
              <a:ext uri="{FF2B5EF4-FFF2-40B4-BE49-F238E27FC236}">
                <a16:creationId xmlns:a16="http://schemas.microsoft.com/office/drawing/2014/main" id="{F8381D51-2242-4ECA-EA23-89B525C2D5FE}"/>
              </a:ext>
            </a:extLst>
          </p:cNvPr>
          <p:cNvSpPr>
            <a:spLocks noGrp="1"/>
          </p:cNvSpPr>
          <p:nvPr>
            <p:ph sz="half" idx="2"/>
          </p:nvPr>
        </p:nvSpPr>
        <p:spPr>
          <a:xfrm>
            <a:off x="6172200" y="365125"/>
            <a:ext cx="5184000" cy="5946153"/>
          </a:xfrm>
        </p:spPr>
        <p:txBody>
          <a:bodyPr>
            <a:noAutofit/>
          </a:bodyPr>
          <a:lstStyle/>
          <a:p>
            <a:r>
              <a:rPr lang="en-SG" sz="2400" b="1" dirty="0"/>
              <a:t>Making people believe that your company is doing more to protect the environment than it really is …</a:t>
            </a:r>
          </a:p>
          <a:p>
            <a:r>
              <a:rPr lang="en-SG" sz="2400" b="1" u="sng" dirty="0">
                <a:solidFill>
                  <a:srgbClr val="FF0000"/>
                </a:solidFill>
              </a:rPr>
              <a:t>BUT</a:t>
            </a:r>
            <a:r>
              <a:rPr lang="en-SG" sz="2400" dirty="0">
                <a:solidFill>
                  <a:srgbClr val="FF0000"/>
                </a:solidFill>
              </a:rPr>
              <a:t>, is doing something </a:t>
            </a:r>
            <a:r>
              <a:rPr lang="en-SG" sz="1700" dirty="0">
                <a:solidFill>
                  <a:srgbClr val="FF0000"/>
                </a:solidFill>
              </a:rPr>
              <a:t>(even if exaggerated)</a:t>
            </a:r>
            <a:r>
              <a:rPr lang="en-SG" sz="2400" dirty="0">
                <a:solidFill>
                  <a:srgbClr val="FF0000"/>
                </a:solidFill>
              </a:rPr>
              <a:t> better than doing nothing at all?</a:t>
            </a:r>
          </a:p>
          <a:p>
            <a:r>
              <a:rPr lang="en-SG" sz="2400" dirty="0"/>
              <a:t>How much must companies change and </a:t>
            </a:r>
            <a:r>
              <a:rPr lang="en-SG" sz="2400" b="1" u="sng" dirty="0"/>
              <a:t>over what timeframe</a:t>
            </a:r>
            <a:r>
              <a:rPr lang="en-SG" sz="2400" dirty="0"/>
              <a:t>?</a:t>
            </a:r>
          </a:p>
          <a:p>
            <a:r>
              <a:rPr lang="en-SG" sz="2400" b="1" i="1" dirty="0">
                <a:solidFill>
                  <a:schemeClr val="accent6">
                    <a:lumMod val="75000"/>
                  </a:schemeClr>
                </a:solidFill>
              </a:rPr>
              <a:t>2021</a:t>
            </a:r>
            <a:r>
              <a:rPr lang="en-SG" sz="2400" dirty="0"/>
              <a:t>: Centre for Governance and Sustainability and SGX found that </a:t>
            </a:r>
            <a:r>
              <a:rPr lang="en-SG" sz="2400" b="1" u="sng" dirty="0"/>
              <a:t>all listed companies</a:t>
            </a:r>
            <a:r>
              <a:rPr lang="en-SG" sz="2400" b="1" dirty="0"/>
              <a:t> </a:t>
            </a:r>
            <a:r>
              <a:rPr lang="en-SG" sz="2400" dirty="0"/>
              <a:t>reported favourable (+ve) aspects of ESG achievements but only 66% mentioned unfavourable (-ve) aspects even if these were critical issues </a:t>
            </a:r>
            <a:r>
              <a:rPr lang="en-SG" sz="1000" dirty="0"/>
              <a:t>https://www.straitstimes.com/business/companies-markets/as-businesses-rush-to-go-green-consumers-face-growing-risks-of-greenwashing</a:t>
            </a:r>
          </a:p>
        </p:txBody>
      </p:sp>
      <p:sp>
        <p:nvSpPr>
          <p:cNvPr id="4" name="Date Placeholder 3">
            <a:extLst>
              <a:ext uri="{FF2B5EF4-FFF2-40B4-BE49-F238E27FC236}">
                <a16:creationId xmlns:a16="http://schemas.microsoft.com/office/drawing/2014/main" id="{8D6FF768-8716-3D1F-689F-41F15915CF31}"/>
              </a:ext>
            </a:extLst>
          </p:cNvPr>
          <p:cNvSpPr>
            <a:spLocks noGrp="1"/>
          </p:cNvSpPr>
          <p:nvPr>
            <p:ph type="dt" sz="half" idx="10"/>
          </p:nvPr>
        </p:nvSpPr>
        <p:spPr/>
        <p:txBody>
          <a:bodyPr/>
          <a:lstStyle/>
          <a:p>
            <a:r>
              <a:rPr lang="en-US" noProof="0" dirty="0"/>
              <a:t>Financial Accounting</a:t>
            </a:r>
            <a:endParaRPr lang="en-SG" noProof="0" dirty="0"/>
          </a:p>
        </p:txBody>
      </p:sp>
      <p:sp>
        <p:nvSpPr>
          <p:cNvPr id="12" name="Footer Placeholder 11">
            <a:extLst>
              <a:ext uri="{FF2B5EF4-FFF2-40B4-BE49-F238E27FC236}">
                <a16:creationId xmlns:a16="http://schemas.microsoft.com/office/drawing/2014/main" id="{396C45FC-2D96-4E0B-CA38-FF5436D0B59D}"/>
              </a:ext>
            </a:extLst>
          </p:cNvPr>
          <p:cNvSpPr>
            <a:spLocks noGrp="1"/>
          </p:cNvSpPr>
          <p:nvPr>
            <p:ph type="ftr" sz="quarter" idx="11"/>
          </p:nvPr>
        </p:nvSpPr>
        <p:spPr/>
        <p:txBody>
          <a:bodyPr/>
          <a:lstStyle/>
          <a:p>
            <a:r>
              <a:rPr lang="en-SG" dirty="0"/>
              <a:t>ACCT101 – Sustainability Reporting </a:t>
            </a:r>
          </a:p>
        </p:txBody>
      </p:sp>
      <p:sp>
        <p:nvSpPr>
          <p:cNvPr id="6" name="Slide Number Placeholder 5">
            <a:extLst>
              <a:ext uri="{FF2B5EF4-FFF2-40B4-BE49-F238E27FC236}">
                <a16:creationId xmlns:a16="http://schemas.microsoft.com/office/drawing/2014/main" id="{6811A4AC-545C-AC76-E6F9-FFDC984B4E7D}"/>
              </a:ext>
            </a:extLst>
          </p:cNvPr>
          <p:cNvSpPr>
            <a:spLocks noGrp="1"/>
          </p:cNvSpPr>
          <p:nvPr>
            <p:ph type="sldNum" sz="quarter" idx="12"/>
          </p:nvPr>
        </p:nvSpPr>
        <p:spPr/>
        <p:txBody>
          <a:bodyPr/>
          <a:lstStyle/>
          <a:p>
            <a:r>
              <a:rPr lang="en-SG" dirty="0"/>
              <a:t>Seminar 6 - </a:t>
            </a:r>
            <a:fld id="{3688466D-4663-4C4F-96A3-05CB1807CB8C}" type="slidenum">
              <a:rPr lang="en-SG" smtClean="0"/>
              <a:pPr/>
              <a:t>31</a:t>
            </a:fld>
            <a:endParaRPr lang="en-SG" dirty="0"/>
          </a:p>
        </p:txBody>
      </p:sp>
      <p:cxnSp>
        <p:nvCxnSpPr>
          <p:cNvPr id="7" name="Straight Connector 6">
            <a:extLst>
              <a:ext uri="{FF2B5EF4-FFF2-40B4-BE49-F238E27FC236}">
                <a16:creationId xmlns:a16="http://schemas.microsoft.com/office/drawing/2014/main" id="{BC9ABC49-B172-7C09-7C8D-626AB9B2D3BC}"/>
              </a:ext>
            </a:extLst>
          </p:cNvPr>
          <p:cNvCxnSpPr>
            <a:cxnSpLocks/>
          </p:cNvCxnSpPr>
          <p:nvPr/>
        </p:nvCxnSpPr>
        <p:spPr>
          <a:xfrm>
            <a:off x="4038600" y="5650029"/>
            <a:ext cx="13900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DFC1DDCC-F052-E614-4B9B-C38CC88563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4701" y="365125"/>
            <a:ext cx="1532643" cy="300143"/>
          </a:xfrm>
          <a:prstGeom prst="rect">
            <a:avLst/>
          </a:prstGeom>
          <a:ln w="76200">
            <a:solidFill>
              <a:schemeClr val="accent6">
                <a:lumMod val="60000"/>
                <a:lumOff val="40000"/>
              </a:schemeClr>
            </a:solidFill>
            <a:prstDash val="sysDash"/>
          </a:ln>
          <a:effectLst>
            <a:glow rad="63500">
              <a:schemeClr val="accent6">
                <a:satMod val="175000"/>
                <a:alpha val="40000"/>
              </a:schemeClr>
            </a:glow>
          </a:effectLst>
        </p:spPr>
      </p:pic>
    </p:spTree>
    <p:extLst>
      <p:ext uri="{BB962C8B-B14F-4D97-AF65-F5344CB8AC3E}">
        <p14:creationId xmlns:p14="http://schemas.microsoft.com/office/powerpoint/2010/main" val="304779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par>
                          <p:cTn id="15" fill="hold">
                            <p:stCondLst>
                              <p:cond delay="0"/>
                            </p:stCondLst>
                            <p:childTnLst>
                              <p:par>
                                <p:cTn id="16" presetID="2" presetClass="entr" presetSubtype="2"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750" fill="hold"/>
                                        <p:tgtEl>
                                          <p:spTgt spid="3"/>
                                        </p:tgtEl>
                                        <p:attrNameLst>
                                          <p:attrName>ppt_x</p:attrName>
                                        </p:attrNameLst>
                                      </p:cBhvr>
                                      <p:tavLst>
                                        <p:tav tm="0">
                                          <p:val>
                                            <p:strVal val="1+#ppt_w/2"/>
                                          </p:val>
                                        </p:tav>
                                        <p:tav tm="100000">
                                          <p:val>
                                            <p:strVal val="#ppt_x"/>
                                          </p:val>
                                        </p:tav>
                                      </p:tavLst>
                                    </p:anim>
                                    <p:anim calcmode="lin" valueType="num">
                                      <p:cBhvr additive="base">
                                        <p:cTn id="19" dur="75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80778-3967-F648-600B-65AE5BCD177C}"/>
              </a:ext>
            </a:extLst>
          </p:cNvPr>
          <p:cNvSpPr>
            <a:spLocks noGrp="1"/>
          </p:cNvSpPr>
          <p:nvPr>
            <p:ph type="ctrTitle"/>
          </p:nvPr>
        </p:nvSpPr>
        <p:spPr/>
        <p:txBody>
          <a:bodyPr/>
          <a:lstStyle/>
          <a:p>
            <a:r>
              <a:rPr lang="en-SG" dirty="0"/>
              <a:t>Zero tolerance for fraud</a:t>
            </a:r>
          </a:p>
        </p:txBody>
      </p:sp>
      <p:sp>
        <p:nvSpPr>
          <p:cNvPr id="3" name="Subtitle 2">
            <a:extLst>
              <a:ext uri="{FF2B5EF4-FFF2-40B4-BE49-F238E27FC236}">
                <a16:creationId xmlns:a16="http://schemas.microsoft.com/office/drawing/2014/main" id="{F9C54F38-D3CC-5CC9-A220-D1EC45E1B1A9}"/>
              </a:ext>
            </a:extLst>
          </p:cNvPr>
          <p:cNvSpPr>
            <a:spLocks noGrp="1"/>
          </p:cNvSpPr>
          <p:nvPr>
            <p:ph type="subTitle" idx="1"/>
          </p:nvPr>
        </p:nvSpPr>
        <p:spPr>
          <a:xfrm>
            <a:off x="1524000" y="3602038"/>
            <a:ext cx="9144000" cy="2657248"/>
          </a:xfrm>
        </p:spPr>
        <p:txBody>
          <a:bodyPr>
            <a:noAutofit/>
          </a:bodyPr>
          <a:lstStyle/>
          <a:p>
            <a:endParaRPr lang="en-SG" sz="2800" b="1" dirty="0"/>
          </a:p>
          <a:p>
            <a:r>
              <a:rPr lang="en-SG" sz="2800" b="1" dirty="0">
                <a:effectLst/>
                <a:latin typeface="Calibri" panose="020F0502020204030204" pitchFamily="34" charset="0"/>
                <a:ea typeface="Calibri" panose="020F0502020204030204" pitchFamily="34" charset="0"/>
              </a:rPr>
              <a:t>Is there a difference between harmless ‘cheap-talk’ and harmful greenwashing?</a:t>
            </a:r>
          </a:p>
          <a:p>
            <a:endParaRPr lang="en-SG" sz="2800" b="1" dirty="0"/>
          </a:p>
          <a:p>
            <a:r>
              <a:rPr lang="en-SG" sz="2800" b="1" dirty="0"/>
              <a:t>If greenwashing is a form of fraud, why are we so tolerant?</a:t>
            </a:r>
          </a:p>
        </p:txBody>
      </p:sp>
      <p:sp>
        <p:nvSpPr>
          <p:cNvPr id="4" name="Date Placeholder 3">
            <a:extLst>
              <a:ext uri="{FF2B5EF4-FFF2-40B4-BE49-F238E27FC236}">
                <a16:creationId xmlns:a16="http://schemas.microsoft.com/office/drawing/2014/main" id="{8D9BF194-A349-0003-C95C-EEF26ED504DF}"/>
              </a:ext>
            </a:extLst>
          </p:cNvPr>
          <p:cNvSpPr>
            <a:spLocks noGrp="1"/>
          </p:cNvSpPr>
          <p:nvPr>
            <p:ph type="dt" sz="half" idx="2"/>
          </p:nvPr>
        </p:nvSpPr>
        <p:spPr/>
        <p:txBody>
          <a:bodyPr/>
          <a:lstStyle/>
          <a:p>
            <a:r>
              <a:rPr lang="en-US" noProof="0" dirty="0"/>
              <a:t>Financial Accounting</a:t>
            </a:r>
            <a:endParaRPr lang="en-SG" noProof="0" dirty="0"/>
          </a:p>
        </p:txBody>
      </p:sp>
      <p:sp>
        <p:nvSpPr>
          <p:cNvPr id="5" name="Footer Placeholder 4">
            <a:extLst>
              <a:ext uri="{FF2B5EF4-FFF2-40B4-BE49-F238E27FC236}">
                <a16:creationId xmlns:a16="http://schemas.microsoft.com/office/drawing/2014/main" id="{2A006CD9-FCE8-7959-80AF-7DD69BF8A900}"/>
              </a:ext>
            </a:extLst>
          </p:cNvPr>
          <p:cNvSpPr>
            <a:spLocks noGrp="1"/>
          </p:cNvSpPr>
          <p:nvPr>
            <p:ph type="ftr" sz="quarter" idx="3"/>
          </p:nvPr>
        </p:nvSpPr>
        <p:spPr/>
        <p:txBody>
          <a:bodyPr/>
          <a:lstStyle/>
          <a:p>
            <a:r>
              <a:rPr lang="en-SG" dirty="0"/>
              <a:t>ACCT101 – Sustainability Reporting </a:t>
            </a:r>
          </a:p>
        </p:txBody>
      </p:sp>
      <p:sp>
        <p:nvSpPr>
          <p:cNvPr id="6" name="Slide Number Placeholder 5">
            <a:extLst>
              <a:ext uri="{FF2B5EF4-FFF2-40B4-BE49-F238E27FC236}">
                <a16:creationId xmlns:a16="http://schemas.microsoft.com/office/drawing/2014/main" id="{E685D7DA-558D-1F2A-3118-1639242356AE}"/>
              </a:ext>
            </a:extLst>
          </p:cNvPr>
          <p:cNvSpPr>
            <a:spLocks noGrp="1"/>
          </p:cNvSpPr>
          <p:nvPr>
            <p:ph type="sldNum" sz="quarter" idx="4"/>
          </p:nvPr>
        </p:nvSpPr>
        <p:spPr/>
        <p:txBody>
          <a:bodyPr/>
          <a:lstStyle/>
          <a:p>
            <a:r>
              <a:rPr lang="en-SG" dirty="0"/>
              <a:t>Seminar 6 - </a:t>
            </a:r>
            <a:fld id="{3688466D-4663-4C4F-96A3-05CB1807CB8C}" type="slidenum">
              <a:rPr lang="en-SG" smtClean="0"/>
              <a:pPr/>
              <a:t>32</a:t>
            </a:fld>
            <a:endParaRPr lang="en-SG" dirty="0"/>
          </a:p>
        </p:txBody>
      </p:sp>
      <p:pic>
        <p:nvPicPr>
          <p:cNvPr id="7" name="Picture 6">
            <a:extLst>
              <a:ext uri="{FF2B5EF4-FFF2-40B4-BE49-F238E27FC236}">
                <a16:creationId xmlns:a16="http://schemas.microsoft.com/office/drawing/2014/main" id="{DE18DB0E-5CA9-A885-3646-8EFA4F77BC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1678" y="972291"/>
            <a:ext cx="1532643" cy="300143"/>
          </a:xfrm>
          <a:prstGeom prst="rect">
            <a:avLst/>
          </a:prstGeom>
          <a:ln w="76200">
            <a:solidFill>
              <a:schemeClr val="accent6">
                <a:lumMod val="60000"/>
                <a:lumOff val="40000"/>
              </a:schemeClr>
            </a:solidFill>
            <a:prstDash val="sysDash"/>
          </a:ln>
          <a:effectLst>
            <a:glow rad="63500">
              <a:schemeClr val="accent6">
                <a:satMod val="175000"/>
                <a:alpha val="40000"/>
              </a:schemeClr>
            </a:glow>
          </a:effectLst>
        </p:spPr>
      </p:pic>
    </p:spTree>
    <p:extLst>
      <p:ext uri="{BB962C8B-B14F-4D97-AF65-F5344CB8AC3E}">
        <p14:creationId xmlns:p14="http://schemas.microsoft.com/office/powerpoint/2010/main" val="336005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6E2DA-9D82-4DA5-8BE1-C2F4EA249455}"/>
              </a:ext>
            </a:extLst>
          </p:cNvPr>
          <p:cNvSpPr>
            <a:spLocks noGrp="1"/>
          </p:cNvSpPr>
          <p:nvPr>
            <p:ph type="title"/>
          </p:nvPr>
        </p:nvSpPr>
        <p:spPr/>
        <p:txBody>
          <a:bodyPr/>
          <a:lstStyle/>
          <a:p>
            <a:r>
              <a:rPr lang="en-SG" dirty="0"/>
              <a:t>The Singapore experience</a:t>
            </a:r>
          </a:p>
        </p:txBody>
      </p:sp>
      <p:sp>
        <p:nvSpPr>
          <p:cNvPr id="3" name="Content Placeholder 2">
            <a:extLst>
              <a:ext uri="{FF2B5EF4-FFF2-40B4-BE49-F238E27FC236}">
                <a16:creationId xmlns:a16="http://schemas.microsoft.com/office/drawing/2014/main" id="{AB29FA6A-9822-4183-9024-B59315A132CC}"/>
              </a:ext>
            </a:extLst>
          </p:cNvPr>
          <p:cNvSpPr>
            <a:spLocks noGrp="1"/>
          </p:cNvSpPr>
          <p:nvPr>
            <p:ph idx="1"/>
          </p:nvPr>
        </p:nvSpPr>
        <p:spPr/>
        <p:txBody>
          <a:bodyPr>
            <a:normAutofit/>
          </a:bodyPr>
          <a:lstStyle/>
          <a:p>
            <a:pPr>
              <a:buClr>
                <a:schemeClr val="accent5">
                  <a:lumMod val="50000"/>
                </a:schemeClr>
              </a:buClr>
            </a:pPr>
            <a:r>
              <a:rPr lang="en-SG" dirty="0"/>
              <a:t>Here are some websites to learn more about what Singapore is doing to meet its Sustainable Development Goal targets</a:t>
            </a:r>
          </a:p>
          <a:p>
            <a:endParaRPr lang="en-SG" dirty="0"/>
          </a:p>
          <a:p>
            <a:pPr>
              <a:buClr>
                <a:schemeClr val="accent5">
                  <a:lumMod val="50000"/>
                </a:schemeClr>
              </a:buClr>
            </a:pPr>
            <a:r>
              <a:rPr lang="en-SG" u="sng" dirty="0">
                <a:hlinkClick r:id="rId3">
                  <a:extLst>
                    <a:ext uri="{A12FA001-AC4F-418D-AE19-62706E023703}">
                      <ahyp:hlinkClr xmlns:ahyp="http://schemas.microsoft.com/office/drawing/2018/hyperlinkcolor" val="tx"/>
                    </a:ext>
                  </a:extLst>
                </a:hlinkClick>
              </a:rPr>
              <a:t>https://www.nea.gov.sg/our-services/climate-change-energy-efficiency/climate-change/overview</a:t>
            </a:r>
            <a:r>
              <a:rPr lang="en-SG" u="sng" dirty="0"/>
              <a:t> </a:t>
            </a:r>
          </a:p>
          <a:p>
            <a:pPr>
              <a:buClr>
                <a:schemeClr val="accent5">
                  <a:lumMod val="50000"/>
                </a:schemeClr>
              </a:buClr>
            </a:pPr>
            <a:r>
              <a:rPr lang="en-SG" u="sng" dirty="0">
                <a:hlinkClick r:id="rId4">
                  <a:extLst>
                    <a:ext uri="{A12FA001-AC4F-418D-AE19-62706E023703}">
                      <ahyp:hlinkClr xmlns:ahyp="http://schemas.microsoft.com/office/drawing/2018/hyperlinkcolor" val="tx"/>
                    </a:ext>
                  </a:extLst>
                </a:hlinkClick>
              </a:rPr>
              <a:t>https://www.greenplan.gov.sg/ </a:t>
            </a:r>
            <a:endParaRPr lang="en-SG" u="sng" dirty="0"/>
          </a:p>
          <a:p>
            <a:pPr>
              <a:buClr>
                <a:schemeClr val="accent5">
                  <a:lumMod val="50000"/>
                </a:schemeClr>
              </a:buClr>
            </a:pPr>
            <a:r>
              <a:rPr lang="en-SG" u="sng" dirty="0">
                <a:hlinkClick r:id="rId5">
                  <a:extLst>
                    <a:ext uri="{A12FA001-AC4F-418D-AE19-62706E023703}">
                      <ahyp:hlinkClr xmlns:ahyp="http://schemas.microsoft.com/office/drawing/2018/hyperlinkcolor" val="tx"/>
                    </a:ext>
                  </a:extLst>
                </a:hlinkClick>
              </a:rPr>
              <a:t>https://www.towardszerowaste.gov.sg/zero-waste-masterplan/ </a:t>
            </a:r>
            <a:endParaRPr lang="en-SG" u="sng" dirty="0"/>
          </a:p>
          <a:p>
            <a:pPr>
              <a:buClr>
                <a:schemeClr val="accent5">
                  <a:lumMod val="50000"/>
                </a:schemeClr>
              </a:buClr>
            </a:pPr>
            <a:r>
              <a:rPr lang="en-SG" u="sng" dirty="0">
                <a:hlinkClick r:id="rId6">
                  <a:extLst>
                    <a:ext uri="{A12FA001-AC4F-418D-AE19-62706E023703}">
                      <ahyp:hlinkClr xmlns:ahyp="http://schemas.microsoft.com/office/drawing/2018/hyperlinkcolor" val="tx"/>
                    </a:ext>
                  </a:extLst>
                </a:hlinkClick>
              </a:rPr>
              <a:t>https://www.gov.sg/article/how-to-practise-the-3rs </a:t>
            </a:r>
            <a:endParaRPr lang="en-SG" u="sng" dirty="0"/>
          </a:p>
          <a:p>
            <a:pPr>
              <a:buClr>
                <a:schemeClr val="accent5">
                  <a:lumMod val="50000"/>
                </a:schemeClr>
              </a:buClr>
            </a:pPr>
            <a:r>
              <a:rPr lang="en-SG" u="sng" dirty="0">
                <a:hlinkClick r:id="rId7">
                  <a:extLst>
                    <a:ext uri="{A12FA001-AC4F-418D-AE19-62706E023703}">
                      <ahyp:hlinkClr xmlns:ahyp="http://schemas.microsoft.com/office/drawing/2018/hyperlinkcolor" val="tx"/>
                    </a:ext>
                  </a:extLst>
                </a:hlinkClick>
              </a:rPr>
              <a:t>https://www.mse.gov.sg/ </a:t>
            </a:r>
            <a:endParaRPr lang="en-SG" u="sng" dirty="0"/>
          </a:p>
          <a:p>
            <a:pPr marL="0" indent="0">
              <a:buClr>
                <a:schemeClr val="accent5">
                  <a:lumMod val="50000"/>
                </a:schemeClr>
              </a:buClr>
              <a:buNone/>
            </a:pPr>
            <a:endParaRPr lang="en-SG" u="sng" dirty="0"/>
          </a:p>
          <a:p>
            <a:endParaRPr lang="en-SG" dirty="0"/>
          </a:p>
        </p:txBody>
      </p:sp>
      <p:sp>
        <p:nvSpPr>
          <p:cNvPr id="4" name="Date Placeholder 3">
            <a:extLst>
              <a:ext uri="{FF2B5EF4-FFF2-40B4-BE49-F238E27FC236}">
                <a16:creationId xmlns:a16="http://schemas.microsoft.com/office/drawing/2014/main" id="{BDBC6E02-8398-4BF6-9E6B-01366D3EC927}"/>
              </a:ext>
            </a:extLst>
          </p:cNvPr>
          <p:cNvSpPr>
            <a:spLocks noGrp="1"/>
          </p:cNvSpPr>
          <p:nvPr>
            <p:ph type="dt" sz="half" idx="10"/>
          </p:nvPr>
        </p:nvSpPr>
        <p:spPr/>
        <p:txBody>
          <a:bodyPr/>
          <a:lstStyle/>
          <a:p>
            <a:r>
              <a:rPr lang="en-US" dirty="0"/>
              <a:t>Financial Accounting</a:t>
            </a:r>
            <a:endParaRPr lang="en-SG" dirty="0"/>
          </a:p>
        </p:txBody>
      </p:sp>
      <p:sp>
        <p:nvSpPr>
          <p:cNvPr id="7" name="Footer Placeholder 6">
            <a:extLst>
              <a:ext uri="{FF2B5EF4-FFF2-40B4-BE49-F238E27FC236}">
                <a16:creationId xmlns:a16="http://schemas.microsoft.com/office/drawing/2014/main" id="{05753713-CBF1-3E01-F02F-4753AA1FB962}"/>
              </a:ext>
            </a:extLst>
          </p:cNvPr>
          <p:cNvSpPr>
            <a:spLocks noGrp="1"/>
          </p:cNvSpPr>
          <p:nvPr>
            <p:ph type="ftr" sz="quarter" idx="11"/>
          </p:nvPr>
        </p:nvSpPr>
        <p:spPr/>
        <p:txBody>
          <a:bodyPr/>
          <a:lstStyle/>
          <a:p>
            <a:r>
              <a:rPr lang="en-SG" dirty="0"/>
              <a:t>ACCT101 – Sustainability Reporting </a:t>
            </a:r>
          </a:p>
        </p:txBody>
      </p:sp>
      <p:sp>
        <p:nvSpPr>
          <p:cNvPr id="6" name="Slide Number Placeholder 5">
            <a:extLst>
              <a:ext uri="{FF2B5EF4-FFF2-40B4-BE49-F238E27FC236}">
                <a16:creationId xmlns:a16="http://schemas.microsoft.com/office/drawing/2014/main" id="{2C72319E-5B6E-4C0A-B25D-BCE2547483C8}"/>
              </a:ext>
            </a:extLst>
          </p:cNvPr>
          <p:cNvSpPr>
            <a:spLocks noGrp="1"/>
          </p:cNvSpPr>
          <p:nvPr>
            <p:ph type="sldNum" sz="quarter" idx="12"/>
          </p:nvPr>
        </p:nvSpPr>
        <p:spPr/>
        <p:txBody>
          <a:bodyPr/>
          <a:lstStyle/>
          <a:p>
            <a:r>
              <a:rPr lang="en-SG" dirty="0"/>
              <a:t>Seminar 6 - </a:t>
            </a:r>
            <a:fld id="{3688466D-4663-4C4F-96A3-05CB1807CB8C}" type="slidenum">
              <a:rPr lang="en-SG" smtClean="0"/>
              <a:pPr/>
              <a:t>33</a:t>
            </a:fld>
            <a:endParaRPr lang="en-SG" dirty="0"/>
          </a:p>
        </p:txBody>
      </p:sp>
    </p:spTree>
    <p:extLst>
      <p:ext uri="{BB962C8B-B14F-4D97-AF65-F5344CB8AC3E}">
        <p14:creationId xmlns:p14="http://schemas.microsoft.com/office/powerpoint/2010/main" val="40497160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73CB3-38EC-410C-A2BE-BC7C2188BB1A}"/>
              </a:ext>
            </a:extLst>
          </p:cNvPr>
          <p:cNvSpPr>
            <a:spLocks noGrp="1"/>
          </p:cNvSpPr>
          <p:nvPr>
            <p:ph type="title"/>
          </p:nvPr>
        </p:nvSpPr>
        <p:spPr/>
        <p:txBody>
          <a:bodyPr/>
          <a:lstStyle/>
          <a:p>
            <a:r>
              <a:rPr lang="en-SG" dirty="0"/>
              <a:t>17 Goals </a:t>
            </a:r>
            <a:r>
              <a:rPr lang="en-SG" sz="1400" b="0" dirty="0">
                <a:solidFill>
                  <a:schemeClr val="tx1"/>
                </a:solidFill>
              </a:rPr>
              <a:t>https://youtu.be/5G0ndS3uRdo</a:t>
            </a:r>
          </a:p>
        </p:txBody>
      </p:sp>
      <p:pic>
        <p:nvPicPr>
          <p:cNvPr id="7" name="Online Media 6" title="A Look at the Sustainable Development Goals">
            <a:hlinkClick r:id="" action="ppaction://media"/>
            <a:extLst>
              <a:ext uri="{FF2B5EF4-FFF2-40B4-BE49-F238E27FC236}">
                <a16:creationId xmlns:a16="http://schemas.microsoft.com/office/drawing/2014/main" id="{35391036-FBF3-4F57-90C5-31E2CFB5F3B4}"/>
              </a:ext>
            </a:extLst>
          </p:cNvPr>
          <p:cNvPicPr>
            <a:picLocks noGrp="1" noRot="1" noChangeAspect="1"/>
          </p:cNvPicPr>
          <p:nvPr>
            <p:ph idx="1"/>
            <a:videoFile r:link="rId1"/>
          </p:nvPr>
        </p:nvPicPr>
        <p:blipFill>
          <a:blip r:embed="rId4"/>
          <a:stretch>
            <a:fillRect/>
          </a:stretch>
        </p:blipFill>
        <p:spPr>
          <a:xfrm>
            <a:off x="1812925" y="1100138"/>
            <a:ext cx="8280400" cy="4657725"/>
          </a:xfrm>
          <a:prstGeom prst="rect">
            <a:avLst/>
          </a:prstGeom>
        </p:spPr>
      </p:pic>
      <p:sp>
        <p:nvSpPr>
          <p:cNvPr id="4" name="Date Placeholder 3">
            <a:extLst>
              <a:ext uri="{FF2B5EF4-FFF2-40B4-BE49-F238E27FC236}">
                <a16:creationId xmlns:a16="http://schemas.microsoft.com/office/drawing/2014/main" id="{9D941EC2-3EE6-4A56-85F7-BC362DAA34C1}"/>
              </a:ext>
            </a:extLst>
          </p:cNvPr>
          <p:cNvSpPr>
            <a:spLocks noGrp="1"/>
          </p:cNvSpPr>
          <p:nvPr>
            <p:ph type="dt" sz="half" idx="10"/>
          </p:nvPr>
        </p:nvSpPr>
        <p:spPr/>
        <p:txBody>
          <a:bodyPr/>
          <a:lstStyle/>
          <a:p>
            <a:r>
              <a:rPr lang="en-US" dirty="0"/>
              <a:t>Financial Accounting</a:t>
            </a:r>
            <a:endParaRPr lang="en-SG" dirty="0"/>
          </a:p>
        </p:txBody>
      </p:sp>
      <p:sp>
        <p:nvSpPr>
          <p:cNvPr id="6" name="Footer Placeholder 5">
            <a:extLst>
              <a:ext uri="{FF2B5EF4-FFF2-40B4-BE49-F238E27FC236}">
                <a16:creationId xmlns:a16="http://schemas.microsoft.com/office/drawing/2014/main" id="{767B3028-0267-363D-5AAF-A19406EC147E}"/>
              </a:ext>
            </a:extLst>
          </p:cNvPr>
          <p:cNvSpPr>
            <a:spLocks noGrp="1"/>
          </p:cNvSpPr>
          <p:nvPr>
            <p:ph type="ftr" sz="quarter" idx="11"/>
          </p:nvPr>
        </p:nvSpPr>
        <p:spPr/>
        <p:txBody>
          <a:bodyPr/>
          <a:lstStyle/>
          <a:p>
            <a:r>
              <a:rPr lang="en-SG" dirty="0"/>
              <a:t>ACCT101 – Sustainability Reporting </a:t>
            </a:r>
          </a:p>
        </p:txBody>
      </p:sp>
      <p:sp>
        <p:nvSpPr>
          <p:cNvPr id="3" name="Slide Number Placeholder 2">
            <a:extLst>
              <a:ext uri="{FF2B5EF4-FFF2-40B4-BE49-F238E27FC236}">
                <a16:creationId xmlns:a16="http://schemas.microsoft.com/office/drawing/2014/main" id="{03947B47-3826-42A4-84C9-E51DA99482C6}"/>
              </a:ext>
            </a:extLst>
          </p:cNvPr>
          <p:cNvSpPr>
            <a:spLocks noGrp="1"/>
          </p:cNvSpPr>
          <p:nvPr>
            <p:ph type="sldNum" sz="quarter" idx="12"/>
          </p:nvPr>
        </p:nvSpPr>
        <p:spPr/>
        <p:txBody>
          <a:bodyPr/>
          <a:lstStyle/>
          <a:p>
            <a:r>
              <a:rPr lang="en-SG" dirty="0"/>
              <a:t>Seminar 6 - </a:t>
            </a:r>
            <a:fld id="{3688466D-4663-4C4F-96A3-05CB1807CB8C}" type="slidenum">
              <a:rPr lang="en-SG" smtClean="0"/>
              <a:pPr/>
              <a:t>34</a:t>
            </a:fld>
            <a:endParaRPr lang="en-SG" dirty="0"/>
          </a:p>
        </p:txBody>
      </p:sp>
    </p:spTree>
    <p:extLst>
      <p:ext uri="{BB962C8B-B14F-4D97-AF65-F5344CB8AC3E}">
        <p14:creationId xmlns:p14="http://schemas.microsoft.com/office/powerpoint/2010/main" val="145884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73CB3-38EC-410C-A2BE-BC7C2188BB1A}"/>
              </a:ext>
            </a:extLst>
          </p:cNvPr>
          <p:cNvSpPr>
            <a:spLocks noGrp="1"/>
          </p:cNvSpPr>
          <p:nvPr>
            <p:ph type="title"/>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a:t>Sustainability </a:t>
            </a:r>
            <a:r>
              <a:rPr kumimoji="0" lang="en-SG" sz="1400" b="0" i="0" u="none" strike="noStrike" kern="1200" cap="none" spc="0" normalizeH="0" baseline="0" noProof="0" dirty="0">
                <a:ln>
                  <a:noFill/>
                </a:ln>
                <a:solidFill>
                  <a:schemeClr val="bg1"/>
                </a:solidFill>
                <a:effectLst/>
                <a:uLnTx/>
                <a:uFillTx/>
                <a:latin typeface="Calibri" panose="020F0502020204030204"/>
                <a:ea typeface="+mn-ea"/>
                <a:cs typeface="+mn-cs"/>
              </a:rPr>
              <a:t>https://youtu.be/iTrvMIEgsZw</a:t>
            </a:r>
            <a:endParaRPr lang="en-SG" sz="1400" b="0" dirty="0">
              <a:solidFill>
                <a:schemeClr val="bg1"/>
              </a:solidFill>
            </a:endParaRPr>
          </a:p>
        </p:txBody>
      </p:sp>
      <p:sp>
        <p:nvSpPr>
          <p:cNvPr id="4" name="Date Placeholder 3">
            <a:extLst>
              <a:ext uri="{FF2B5EF4-FFF2-40B4-BE49-F238E27FC236}">
                <a16:creationId xmlns:a16="http://schemas.microsoft.com/office/drawing/2014/main" id="{9D941EC2-3EE6-4A56-85F7-BC362DAA34C1}"/>
              </a:ext>
            </a:extLst>
          </p:cNvPr>
          <p:cNvSpPr>
            <a:spLocks noGrp="1"/>
          </p:cNvSpPr>
          <p:nvPr>
            <p:ph type="dt" sz="half" idx="10"/>
          </p:nvPr>
        </p:nvSpPr>
        <p:spPr/>
        <p:txBody>
          <a:bodyPr/>
          <a:lstStyle/>
          <a:p>
            <a:r>
              <a:rPr lang="en-US" dirty="0"/>
              <a:t>Financial Accounting</a:t>
            </a:r>
            <a:endParaRPr lang="en-SG" dirty="0"/>
          </a:p>
        </p:txBody>
      </p:sp>
      <p:sp>
        <p:nvSpPr>
          <p:cNvPr id="6" name="Footer Placeholder 5">
            <a:extLst>
              <a:ext uri="{FF2B5EF4-FFF2-40B4-BE49-F238E27FC236}">
                <a16:creationId xmlns:a16="http://schemas.microsoft.com/office/drawing/2014/main" id="{E973D2EB-E84E-6885-A8C8-80208EBEE111}"/>
              </a:ext>
            </a:extLst>
          </p:cNvPr>
          <p:cNvSpPr>
            <a:spLocks noGrp="1"/>
          </p:cNvSpPr>
          <p:nvPr>
            <p:ph type="ftr" sz="quarter" idx="11"/>
          </p:nvPr>
        </p:nvSpPr>
        <p:spPr/>
        <p:txBody>
          <a:bodyPr/>
          <a:lstStyle/>
          <a:p>
            <a:r>
              <a:rPr lang="en-SG" dirty="0"/>
              <a:t>ACCT101 – Sustainability Reporting </a:t>
            </a:r>
          </a:p>
        </p:txBody>
      </p:sp>
      <p:sp>
        <p:nvSpPr>
          <p:cNvPr id="3" name="Slide Number Placeholder 2">
            <a:extLst>
              <a:ext uri="{FF2B5EF4-FFF2-40B4-BE49-F238E27FC236}">
                <a16:creationId xmlns:a16="http://schemas.microsoft.com/office/drawing/2014/main" id="{01BC07BD-2142-4952-A3F2-DDD2E3D6FE39}"/>
              </a:ext>
            </a:extLst>
          </p:cNvPr>
          <p:cNvSpPr>
            <a:spLocks noGrp="1"/>
          </p:cNvSpPr>
          <p:nvPr>
            <p:ph type="sldNum" sz="quarter" idx="12"/>
          </p:nvPr>
        </p:nvSpPr>
        <p:spPr/>
        <p:txBody>
          <a:bodyPr/>
          <a:lstStyle/>
          <a:p>
            <a:r>
              <a:rPr lang="en-SG" dirty="0"/>
              <a:t>Seminar 6 - </a:t>
            </a:r>
            <a:fld id="{3688466D-4663-4C4F-96A3-05CB1807CB8C}" type="slidenum">
              <a:rPr lang="en-SG" smtClean="0"/>
              <a:pPr/>
              <a:t>4</a:t>
            </a:fld>
            <a:endParaRPr lang="en-SG" dirty="0"/>
          </a:p>
        </p:txBody>
      </p:sp>
      <p:pic>
        <p:nvPicPr>
          <p:cNvPr id="9" name="Online Media 8" title="Sustainability | Ethics Defined">
            <a:hlinkClick r:id="" action="ppaction://media"/>
            <a:extLst>
              <a:ext uri="{FF2B5EF4-FFF2-40B4-BE49-F238E27FC236}">
                <a16:creationId xmlns:a16="http://schemas.microsoft.com/office/drawing/2014/main" id="{FAB98DE3-4353-CDE2-72F3-E5A9CFC23362}"/>
              </a:ext>
            </a:extLst>
          </p:cNvPr>
          <p:cNvPicPr>
            <a:picLocks noGrp="1" noRot="1" noChangeAspect="1"/>
          </p:cNvPicPr>
          <p:nvPr>
            <p:ph idx="1"/>
            <a:videoFile r:link="rId1"/>
          </p:nvPr>
        </p:nvPicPr>
        <p:blipFill>
          <a:blip r:embed="rId4"/>
          <a:stretch>
            <a:fillRect/>
          </a:stretch>
        </p:blipFill>
        <p:spPr>
          <a:xfrm>
            <a:off x="1700213" y="1327150"/>
            <a:ext cx="8791575" cy="4967288"/>
          </a:xfrm>
          <a:prstGeom prst="rect">
            <a:avLst/>
          </a:prstGeom>
        </p:spPr>
      </p:pic>
    </p:spTree>
    <p:extLst>
      <p:ext uri="{BB962C8B-B14F-4D97-AF65-F5344CB8AC3E}">
        <p14:creationId xmlns:p14="http://schemas.microsoft.com/office/powerpoint/2010/main" val="146544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A0306"/>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F68CA4-9A35-027F-8E24-13062B61A1C0}"/>
              </a:ext>
            </a:extLst>
          </p:cNvPr>
          <p:cNvSpPr>
            <a:spLocks noGrp="1"/>
          </p:cNvSpPr>
          <p:nvPr>
            <p:ph type="dt" sz="half" idx="10"/>
          </p:nvPr>
        </p:nvSpPr>
        <p:spPr/>
        <p:txBody>
          <a:bodyPr/>
          <a:lstStyle/>
          <a:p>
            <a:r>
              <a:rPr lang="en-US" dirty="0"/>
              <a:t>Financial Accounting</a:t>
            </a:r>
            <a:endParaRPr lang="en-SG" dirty="0"/>
          </a:p>
        </p:txBody>
      </p:sp>
      <p:sp>
        <p:nvSpPr>
          <p:cNvPr id="8" name="Footer Placeholder 7">
            <a:extLst>
              <a:ext uri="{FF2B5EF4-FFF2-40B4-BE49-F238E27FC236}">
                <a16:creationId xmlns:a16="http://schemas.microsoft.com/office/drawing/2014/main" id="{6F7DA9BC-39F3-078D-B30E-6E730CAA1F28}"/>
              </a:ext>
            </a:extLst>
          </p:cNvPr>
          <p:cNvSpPr>
            <a:spLocks noGrp="1"/>
          </p:cNvSpPr>
          <p:nvPr>
            <p:ph type="ftr" sz="quarter" idx="11"/>
          </p:nvPr>
        </p:nvSpPr>
        <p:spPr/>
        <p:txBody>
          <a:bodyPr/>
          <a:lstStyle/>
          <a:p>
            <a:r>
              <a:rPr lang="en-SG" dirty="0"/>
              <a:t>ACCT101 – Sustainability Reporting </a:t>
            </a:r>
          </a:p>
        </p:txBody>
      </p:sp>
      <p:sp>
        <p:nvSpPr>
          <p:cNvPr id="4" name="Slide Number Placeholder 3">
            <a:extLst>
              <a:ext uri="{FF2B5EF4-FFF2-40B4-BE49-F238E27FC236}">
                <a16:creationId xmlns:a16="http://schemas.microsoft.com/office/drawing/2014/main" id="{56202276-732B-8C1E-F068-1D3164826D60}"/>
              </a:ext>
            </a:extLst>
          </p:cNvPr>
          <p:cNvSpPr>
            <a:spLocks noGrp="1"/>
          </p:cNvSpPr>
          <p:nvPr>
            <p:ph type="sldNum" sz="quarter" idx="12"/>
          </p:nvPr>
        </p:nvSpPr>
        <p:spPr/>
        <p:txBody>
          <a:bodyPr/>
          <a:lstStyle/>
          <a:p>
            <a:r>
              <a:rPr lang="en-SG" dirty="0"/>
              <a:t>Seminar 6 - </a:t>
            </a:r>
            <a:fld id="{3688466D-4663-4C4F-96A3-05CB1807CB8C}" type="slidenum">
              <a:rPr lang="en-SG" smtClean="0"/>
              <a:pPr/>
              <a:t>5</a:t>
            </a:fld>
            <a:endParaRPr lang="en-SG" dirty="0"/>
          </a:p>
        </p:txBody>
      </p:sp>
      <p:pic>
        <p:nvPicPr>
          <p:cNvPr id="3" name="Picture 2">
            <a:extLst>
              <a:ext uri="{FF2B5EF4-FFF2-40B4-BE49-F238E27FC236}">
                <a16:creationId xmlns:a16="http://schemas.microsoft.com/office/drawing/2014/main" id="{62C87445-611C-CFE2-F2C8-D630519E7353}"/>
              </a:ext>
            </a:extLst>
          </p:cNvPr>
          <p:cNvPicPr>
            <a:picLocks noChangeAspect="1"/>
          </p:cNvPicPr>
          <p:nvPr/>
        </p:nvPicPr>
        <p:blipFill>
          <a:blip r:embed="rId3"/>
          <a:stretch>
            <a:fillRect/>
          </a:stretch>
        </p:blipFill>
        <p:spPr>
          <a:xfrm>
            <a:off x="2003147" y="0"/>
            <a:ext cx="8185706" cy="6858000"/>
          </a:xfrm>
          <a:prstGeom prst="rect">
            <a:avLst/>
          </a:prstGeom>
        </p:spPr>
      </p:pic>
    </p:spTree>
    <p:extLst>
      <p:ext uri="{BB962C8B-B14F-4D97-AF65-F5344CB8AC3E}">
        <p14:creationId xmlns:p14="http://schemas.microsoft.com/office/powerpoint/2010/main" val="1310745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A9C24-4D2D-BE5A-790E-9662F204F42E}"/>
              </a:ext>
            </a:extLst>
          </p:cNvPr>
          <p:cNvSpPr>
            <a:spLocks noGrp="1"/>
          </p:cNvSpPr>
          <p:nvPr>
            <p:ph type="title"/>
          </p:nvPr>
        </p:nvSpPr>
        <p:spPr/>
        <p:txBody>
          <a:bodyPr/>
          <a:lstStyle/>
          <a:p>
            <a:r>
              <a:rPr lang="en-SG" dirty="0"/>
              <a:t>Ignoring sustainability is irreversible</a:t>
            </a:r>
          </a:p>
        </p:txBody>
      </p:sp>
      <p:pic>
        <p:nvPicPr>
          <p:cNvPr id="11" name="Online Media 10" title="David Suzuki on Exponential Growth">
            <a:hlinkClick r:id="" action="ppaction://media"/>
            <a:extLst>
              <a:ext uri="{FF2B5EF4-FFF2-40B4-BE49-F238E27FC236}">
                <a16:creationId xmlns:a16="http://schemas.microsoft.com/office/drawing/2014/main" id="{280BDDA8-1C6A-7CE3-70A9-16C48CB60D19}"/>
              </a:ext>
            </a:extLst>
          </p:cNvPr>
          <p:cNvPicPr>
            <a:picLocks noGrp="1" noRot="1" noChangeAspect="1"/>
          </p:cNvPicPr>
          <p:nvPr>
            <p:ph idx="1"/>
            <a:videoFile r:link="rId1"/>
          </p:nvPr>
        </p:nvPicPr>
        <p:blipFill>
          <a:blip r:embed="rId4"/>
          <a:stretch>
            <a:fillRect/>
          </a:stretch>
        </p:blipFill>
        <p:spPr>
          <a:xfrm>
            <a:off x="1700213" y="1327150"/>
            <a:ext cx="8791575" cy="4967288"/>
          </a:xfrm>
          <a:prstGeom prst="rect">
            <a:avLst/>
          </a:prstGeom>
        </p:spPr>
      </p:pic>
      <p:sp>
        <p:nvSpPr>
          <p:cNvPr id="4" name="Date Placeholder 3">
            <a:extLst>
              <a:ext uri="{FF2B5EF4-FFF2-40B4-BE49-F238E27FC236}">
                <a16:creationId xmlns:a16="http://schemas.microsoft.com/office/drawing/2014/main" id="{777B732D-71DE-D14E-BB2D-A6F1453D522C}"/>
              </a:ext>
            </a:extLst>
          </p:cNvPr>
          <p:cNvSpPr>
            <a:spLocks noGrp="1"/>
          </p:cNvSpPr>
          <p:nvPr>
            <p:ph type="dt" sz="half" idx="10"/>
          </p:nvPr>
        </p:nvSpPr>
        <p:spPr/>
        <p:txBody>
          <a:bodyPr/>
          <a:lstStyle/>
          <a:p>
            <a:r>
              <a:rPr lang="en-US" noProof="0" dirty="0"/>
              <a:t>Financial Accounting</a:t>
            </a:r>
            <a:endParaRPr lang="en-SG" noProof="0" dirty="0"/>
          </a:p>
        </p:txBody>
      </p:sp>
      <p:sp>
        <p:nvSpPr>
          <p:cNvPr id="7" name="Footer Placeholder 6">
            <a:extLst>
              <a:ext uri="{FF2B5EF4-FFF2-40B4-BE49-F238E27FC236}">
                <a16:creationId xmlns:a16="http://schemas.microsoft.com/office/drawing/2014/main" id="{16E9466C-71C3-F72C-9FD7-06780C2DCC90}"/>
              </a:ext>
            </a:extLst>
          </p:cNvPr>
          <p:cNvSpPr>
            <a:spLocks noGrp="1"/>
          </p:cNvSpPr>
          <p:nvPr>
            <p:ph type="ftr" sz="quarter" idx="11"/>
          </p:nvPr>
        </p:nvSpPr>
        <p:spPr/>
        <p:txBody>
          <a:bodyPr/>
          <a:lstStyle/>
          <a:p>
            <a:r>
              <a:rPr lang="en-SG" dirty="0"/>
              <a:t>ACCT101 – Sustainability Reporting </a:t>
            </a:r>
          </a:p>
        </p:txBody>
      </p:sp>
      <p:sp>
        <p:nvSpPr>
          <p:cNvPr id="6" name="Slide Number Placeholder 5">
            <a:extLst>
              <a:ext uri="{FF2B5EF4-FFF2-40B4-BE49-F238E27FC236}">
                <a16:creationId xmlns:a16="http://schemas.microsoft.com/office/drawing/2014/main" id="{C889C792-DC00-BD61-4DAC-CE0069F8CFE6}"/>
              </a:ext>
            </a:extLst>
          </p:cNvPr>
          <p:cNvSpPr>
            <a:spLocks noGrp="1"/>
          </p:cNvSpPr>
          <p:nvPr>
            <p:ph type="sldNum" sz="quarter" idx="12"/>
          </p:nvPr>
        </p:nvSpPr>
        <p:spPr/>
        <p:txBody>
          <a:bodyPr/>
          <a:lstStyle/>
          <a:p>
            <a:r>
              <a:rPr lang="en-SG" dirty="0"/>
              <a:t>Seminar 6 - </a:t>
            </a:r>
            <a:fld id="{3688466D-4663-4C4F-96A3-05CB1807CB8C}" type="slidenum">
              <a:rPr lang="en-SG" smtClean="0"/>
              <a:pPr/>
              <a:t>6</a:t>
            </a:fld>
            <a:endParaRPr lang="en-SG" dirty="0"/>
          </a:p>
        </p:txBody>
      </p:sp>
      <p:sp>
        <p:nvSpPr>
          <p:cNvPr id="3" name="TextBox 2">
            <a:extLst>
              <a:ext uri="{FF2B5EF4-FFF2-40B4-BE49-F238E27FC236}">
                <a16:creationId xmlns:a16="http://schemas.microsoft.com/office/drawing/2014/main" id="{9FEDB6D4-7EA7-3463-AAF2-257E3D9FA7F7}"/>
              </a:ext>
            </a:extLst>
          </p:cNvPr>
          <p:cNvSpPr txBox="1"/>
          <p:nvPr/>
        </p:nvSpPr>
        <p:spPr>
          <a:xfrm>
            <a:off x="10935222" y="1528175"/>
            <a:ext cx="400110" cy="4002066"/>
          </a:xfrm>
          <a:prstGeom prst="rect">
            <a:avLst/>
          </a:prstGeom>
          <a:noFill/>
        </p:spPr>
        <p:txBody>
          <a:bodyPr vert="vert270" wrap="square" rtlCol="0">
            <a:spAutoFit/>
          </a:bodyPr>
          <a:lstStyle/>
          <a:p>
            <a:r>
              <a:rPr lang="en-SG" sz="1400" dirty="0">
                <a:solidFill>
                  <a:schemeClr val="bg1"/>
                </a:solidFill>
              </a:rPr>
              <a:t>https://youtu.be/bsd1IT7ySfE</a:t>
            </a:r>
          </a:p>
        </p:txBody>
      </p:sp>
    </p:spTree>
    <p:extLst>
      <p:ext uri="{BB962C8B-B14F-4D97-AF65-F5344CB8AC3E}">
        <p14:creationId xmlns:p14="http://schemas.microsoft.com/office/powerpoint/2010/main" val="13987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064089" y="1504769"/>
            <a:ext cx="1234690" cy="1177144"/>
          </a:xfrm>
          <a:prstGeom prst="rect">
            <a:avLst/>
          </a:prstGeom>
          <a:blipFill>
            <a:blip r:embed="rId3" cstate="print"/>
            <a:stretch>
              <a:fillRect/>
            </a:stretch>
          </a:blipFill>
        </p:spPr>
        <p:txBody>
          <a:bodyPr wrap="square" lIns="0" tIns="0" rIns="0" bIns="0" rtlCol="0"/>
          <a:lstStyle/>
          <a:p>
            <a:endParaRPr sz="2160" dirty="0"/>
          </a:p>
        </p:txBody>
      </p:sp>
      <p:sp>
        <p:nvSpPr>
          <p:cNvPr id="4" name="object 4"/>
          <p:cNvSpPr/>
          <p:nvPr/>
        </p:nvSpPr>
        <p:spPr>
          <a:xfrm>
            <a:off x="6190866" y="1349419"/>
            <a:ext cx="1345286" cy="1345246"/>
          </a:xfrm>
          <a:prstGeom prst="rect">
            <a:avLst/>
          </a:prstGeom>
          <a:blipFill>
            <a:blip r:embed="rId4" cstate="print"/>
            <a:stretch>
              <a:fillRect/>
            </a:stretch>
          </a:blipFill>
        </p:spPr>
        <p:txBody>
          <a:bodyPr wrap="square" lIns="0" tIns="0" rIns="0" bIns="0" rtlCol="0"/>
          <a:lstStyle/>
          <a:p>
            <a:endParaRPr sz="2160" dirty="0"/>
          </a:p>
        </p:txBody>
      </p:sp>
      <p:sp>
        <p:nvSpPr>
          <p:cNvPr id="5" name="object 5"/>
          <p:cNvSpPr/>
          <p:nvPr/>
        </p:nvSpPr>
        <p:spPr>
          <a:xfrm>
            <a:off x="6357822" y="4235104"/>
            <a:ext cx="1203960" cy="1220872"/>
          </a:xfrm>
          <a:prstGeom prst="rect">
            <a:avLst/>
          </a:prstGeom>
          <a:blipFill>
            <a:blip r:embed="rId5" cstate="print"/>
            <a:stretch>
              <a:fillRect/>
            </a:stretch>
          </a:blipFill>
        </p:spPr>
        <p:txBody>
          <a:bodyPr wrap="square" lIns="0" tIns="0" rIns="0" bIns="0" rtlCol="0"/>
          <a:lstStyle/>
          <a:p>
            <a:endParaRPr sz="2160" dirty="0"/>
          </a:p>
        </p:txBody>
      </p:sp>
      <p:sp>
        <p:nvSpPr>
          <p:cNvPr id="6" name="object 6"/>
          <p:cNvSpPr/>
          <p:nvPr/>
        </p:nvSpPr>
        <p:spPr>
          <a:xfrm>
            <a:off x="1070972" y="4274267"/>
            <a:ext cx="1183613" cy="1182971"/>
          </a:xfrm>
          <a:prstGeom prst="rect">
            <a:avLst/>
          </a:prstGeom>
          <a:blipFill>
            <a:blip r:embed="rId6" cstate="print"/>
            <a:stretch>
              <a:fillRect/>
            </a:stretch>
          </a:blipFill>
        </p:spPr>
        <p:txBody>
          <a:bodyPr wrap="square" lIns="0" tIns="0" rIns="0" bIns="0" rtlCol="0"/>
          <a:lstStyle/>
          <a:p>
            <a:endParaRPr sz="2160" dirty="0"/>
          </a:p>
        </p:txBody>
      </p:sp>
      <p:sp>
        <p:nvSpPr>
          <p:cNvPr id="7" name="object 7"/>
          <p:cNvSpPr txBox="1"/>
          <p:nvPr/>
        </p:nvSpPr>
        <p:spPr>
          <a:xfrm>
            <a:off x="2727808" y="1262023"/>
            <a:ext cx="3049524" cy="1677382"/>
          </a:xfrm>
          <a:prstGeom prst="rect">
            <a:avLst/>
          </a:prstGeom>
        </p:spPr>
        <p:txBody>
          <a:bodyPr vert="horz" wrap="square" lIns="0" tIns="15240" rIns="0" bIns="0" rtlCol="0">
            <a:spAutoFit/>
          </a:bodyPr>
          <a:lstStyle/>
          <a:p>
            <a:pPr marL="15240">
              <a:spcBef>
                <a:spcPts val="120"/>
              </a:spcBef>
            </a:pPr>
            <a:r>
              <a:rPr b="1" spc="-6" dirty="0">
                <a:latin typeface="Arial"/>
                <a:cs typeface="Arial"/>
              </a:rPr>
              <a:t>Balance</a:t>
            </a:r>
            <a:r>
              <a:rPr b="1" spc="-12" dirty="0">
                <a:latin typeface="Arial"/>
                <a:cs typeface="Arial"/>
              </a:rPr>
              <a:t> </a:t>
            </a:r>
            <a:r>
              <a:rPr b="1" spc="-6" dirty="0">
                <a:latin typeface="Arial"/>
                <a:cs typeface="Arial"/>
              </a:rPr>
              <a:t>Shift</a:t>
            </a:r>
            <a:endParaRPr dirty="0">
              <a:latin typeface="Arial"/>
              <a:cs typeface="Arial"/>
            </a:endParaRPr>
          </a:p>
          <a:p>
            <a:pPr marL="15240" marR="6096"/>
            <a:r>
              <a:rPr dirty="0">
                <a:latin typeface="Arial"/>
                <a:cs typeface="Arial"/>
              </a:rPr>
              <a:t>Changes </a:t>
            </a:r>
            <a:r>
              <a:rPr spc="-6" dirty="0">
                <a:latin typeface="Arial"/>
                <a:cs typeface="Arial"/>
              </a:rPr>
              <a:t>in </a:t>
            </a:r>
            <a:r>
              <a:rPr dirty="0">
                <a:latin typeface="Arial"/>
                <a:cs typeface="Arial"/>
              </a:rPr>
              <a:t>demographics,  </a:t>
            </a:r>
            <a:r>
              <a:rPr spc="-6" dirty="0">
                <a:latin typeface="Arial"/>
                <a:cs typeface="Arial"/>
              </a:rPr>
              <a:t>the growth </a:t>
            </a:r>
            <a:r>
              <a:rPr dirty="0">
                <a:latin typeface="Arial"/>
                <a:cs typeface="Arial"/>
              </a:rPr>
              <a:t>of </a:t>
            </a:r>
            <a:r>
              <a:rPr spc="-6" dirty="0">
                <a:latin typeface="Arial"/>
                <a:cs typeface="Arial"/>
              </a:rPr>
              <a:t>new </a:t>
            </a:r>
            <a:r>
              <a:rPr dirty="0">
                <a:latin typeface="Arial"/>
                <a:cs typeface="Arial"/>
              </a:rPr>
              <a:t>economies  </a:t>
            </a:r>
            <a:r>
              <a:rPr spc="-6" dirty="0">
                <a:latin typeface="Arial"/>
                <a:cs typeface="Arial"/>
              </a:rPr>
              <a:t>and new </a:t>
            </a:r>
            <a:r>
              <a:rPr dirty="0">
                <a:latin typeface="Arial"/>
                <a:cs typeface="Arial"/>
              </a:rPr>
              <a:t>markets, the shift </a:t>
            </a:r>
            <a:r>
              <a:rPr spc="-6" dirty="0">
                <a:latin typeface="Arial"/>
                <a:cs typeface="Arial"/>
              </a:rPr>
              <a:t>in  economic power </a:t>
            </a:r>
            <a:r>
              <a:rPr dirty="0">
                <a:latin typeface="Arial"/>
                <a:cs typeface="Arial"/>
              </a:rPr>
              <a:t>from West</a:t>
            </a:r>
            <a:r>
              <a:rPr spc="-137" dirty="0">
                <a:latin typeface="Arial"/>
                <a:cs typeface="Arial"/>
              </a:rPr>
              <a:t> </a:t>
            </a:r>
            <a:r>
              <a:rPr dirty="0">
                <a:latin typeface="Arial"/>
                <a:cs typeface="Arial"/>
              </a:rPr>
              <a:t>to  </a:t>
            </a:r>
            <a:r>
              <a:rPr spc="-6" dirty="0">
                <a:latin typeface="Arial"/>
                <a:cs typeface="Arial"/>
              </a:rPr>
              <a:t>East and </a:t>
            </a:r>
            <a:r>
              <a:rPr dirty="0">
                <a:latin typeface="Arial"/>
                <a:cs typeface="Arial"/>
              </a:rPr>
              <a:t>North to</a:t>
            </a:r>
            <a:r>
              <a:rPr spc="-60" dirty="0">
                <a:latin typeface="Arial"/>
                <a:cs typeface="Arial"/>
              </a:rPr>
              <a:t> </a:t>
            </a:r>
            <a:r>
              <a:rPr spc="-6" dirty="0">
                <a:latin typeface="Arial"/>
                <a:cs typeface="Arial"/>
              </a:rPr>
              <a:t>South</a:t>
            </a:r>
            <a:endParaRPr dirty="0">
              <a:latin typeface="Arial"/>
              <a:cs typeface="Arial"/>
            </a:endParaRPr>
          </a:p>
        </p:txBody>
      </p:sp>
      <p:sp>
        <p:nvSpPr>
          <p:cNvPr id="14" name="Title 13">
            <a:extLst>
              <a:ext uri="{FF2B5EF4-FFF2-40B4-BE49-F238E27FC236}">
                <a16:creationId xmlns:a16="http://schemas.microsoft.com/office/drawing/2014/main" id="{81327B8A-97C0-06AD-8773-411D4D3073DD}"/>
              </a:ext>
            </a:extLst>
          </p:cNvPr>
          <p:cNvSpPr>
            <a:spLocks noGrp="1"/>
          </p:cNvSpPr>
          <p:nvPr>
            <p:ph type="title"/>
          </p:nvPr>
        </p:nvSpPr>
        <p:spPr/>
        <p:txBody>
          <a:bodyPr/>
          <a:lstStyle/>
          <a:p>
            <a:r>
              <a:rPr lang="en-SG" sz="3600" b="1" dirty="0">
                <a:latin typeface="+mn-lt"/>
                <a:cs typeface="+mj-cs"/>
              </a:rPr>
              <a:t>The world is changing – but ethics is still the bedrock</a:t>
            </a:r>
          </a:p>
        </p:txBody>
      </p:sp>
      <p:sp>
        <p:nvSpPr>
          <p:cNvPr id="8" name="object 8"/>
          <p:cNvSpPr txBox="1"/>
          <p:nvPr/>
        </p:nvSpPr>
        <p:spPr>
          <a:xfrm>
            <a:off x="2675839" y="4125925"/>
            <a:ext cx="3031236" cy="1400383"/>
          </a:xfrm>
          <a:prstGeom prst="rect">
            <a:avLst/>
          </a:prstGeom>
        </p:spPr>
        <p:txBody>
          <a:bodyPr vert="horz" wrap="square" lIns="0" tIns="15240" rIns="0" bIns="0" rtlCol="0">
            <a:spAutoFit/>
          </a:bodyPr>
          <a:lstStyle/>
          <a:p>
            <a:pPr marL="15240">
              <a:spcBef>
                <a:spcPts val="120"/>
              </a:spcBef>
            </a:pPr>
            <a:r>
              <a:rPr b="1" spc="-6" dirty="0">
                <a:latin typeface="Arial"/>
                <a:cs typeface="Arial"/>
              </a:rPr>
              <a:t>Resource</a:t>
            </a:r>
            <a:r>
              <a:rPr b="1" spc="-12" dirty="0">
                <a:latin typeface="Arial"/>
                <a:cs typeface="Arial"/>
              </a:rPr>
              <a:t> </a:t>
            </a:r>
            <a:r>
              <a:rPr b="1" dirty="0">
                <a:latin typeface="Arial"/>
                <a:cs typeface="Arial"/>
              </a:rPr>
              <a:t>Scarcity</a:t>
            </a:r>
            <a:endParaRPr dirty="0">
              <a:latin typeface="Arial"/>
              <a:cs typeface="Arial"/>
            </a:endParaRPr>
          </a:p>
          <a:p>
            <a:pPr marL="15240" marR="6096"/>
            <a:r>
              <a:rPr spc="-6" dirty="0">
                <a:latin typeface="Arial"/>
                <a:cs typeface="Arial"/>
              </a:rPr>
              <a:t>Pressure on </a:t>
            </a:r>
            <a:r>
              <a:rPr dirty="0">
                <a:latin typeface="Arial"/>
                <a:cs typeface="Arial"/>
              </a:rPr>
              <a:t>the </a:t>
            </a:r>
            <a:r>
              <a:rPr spc="-6" dirty="0">
                <a:latin typeface="Arial"/>
                <a:cs typeface="Arial"/>
              </a:rPr>
              <a:t>availability  and affordability </a:t>
            </a:r>
            <a:r>
              <a:rPr dirty="0">
                <a:latin typeface="Arial"/>
                <a:cs typeface="Arial"/>
              </a:rPr>
              <a:t>of resources,  ranging from food to precious  metals</a:t>
            </a:r>
            <a:r>
              <a:rPr lang="en-SG" dirty="0">
                <a:latin typeface="Arial"/>
                <a:cs typeface="Arial"/>
              </a:rPr>
              <a:t> to energy</a:t>
            </a:r>
            <a:endParaRPr dirty="0">
              <a:latin typeface="Arial"/>
              <a:cs typeface="Arial"/>
            </a:endParaRPr>
          </a:p>
        </p:txBody>
      </p:sp>
      <p:sp>
        <p:nvSpPr>
          <p:cNvPr id="9" name="object 9"/>
          <p:cNvSpPr txBox="1"/>
          <p:nvPr/>
        </p:nvSpPr>
        <p:spPr>
          <a:xfrm>
            <a:off x="7934402" y="1262024"/>
            <a:ext cx="3303270" cy="1954381"/>
          </a:xfrm>
          <a:prstGeom prst="rect">
            <a:avLst/>
          </a:prstGeom>
        </p:spPr>
        <p:txBody>
          <a:bodyPr vert="horz" wrap="square" lIns="0" tIns="15240" rIns="0" bIns="0" rtlCol="0">
            <a:spAutoFit/>
          </a:bodyPr>
          <a:lstStyle/>
          <a:p>
            <a:pPr marL="15240">
              <a:spcBef>
                <a:spcPts val="120"/>
              </a:spcBef>
            </a:pPr>
            <a:r>
              <a:rPr b="1" spc="-6" dirty="0">
                <a:latin typeface="Arial"/>
                <a:cs typeface="Arial"/>
              </a:rPr>
              <a:t>Connectivity</a:t>
            </a:r>
            <a:endParaRPr dirty="0">
              <a:latin typeface="Arial"/>
              <a:cs typeface="Arial"/>
            </a:endParaRPr>
          </a:p>
          <a:p>
            <a:pPr marL="15240" marR="6096"/>
            <a:r>
              <a:rPr spc="-6" dirty="0">
                <a:latin typeface="Arial"/>
                <a:cs typeface="Arial"/>
              </a:rPr>
              <a:t>New </a:t>
            </a:r>
            <a:r>
              <a:rPr spc="-12" dirty="0">
                <a:latin typeface="Arial"/>
                <a:cs typeface="Arial"/>
              </a:rPr>
              <a:t>ways </a:t>
            </a:r>
            <a:r>
              <a:rPr dirty="0">
                <a:latin typeface="Arial"/>
                <a:cs typeface="Arial"/>
              </a:rPr>
              <a:t>of sharing </a:t>
            </a:r>
            <a:r>
              <a:rPr spc="-6" dirty="0">
                <a:latin typeface="Arial"/>
                <a:cs typeface="Arial"/>
              </a:rPr>
              <a:t>and  </a:t>
            </a:r>
            <a:r>
              <a:rPr dirty="0">
                <a:latin typeface="Arial"/>
                <a:cs typeface="Arial"/>
              </a:rPr>
              <a:t>accessing information, bringing  </a:t>
            </a:r>
            <a:r>
              <a:rPr spc="-6" dirty="0">
                <a:latin typeface="Arial"/>
                <a:cs typeface="Arial"/>
              </a:rPr>
              <a:t>people </a:t>
            </a:r>
            <a:r>
              <a:rPr spc="-12" dirty="0">
                <a:latin typeface="Arial"/>
                <a:cs typeface="Arial"/>
              </a:rPr>
              <a:t>together, </a:t>
            </a:r>
            <a:r>
              <a:rPr dirty="0">
                <a:latin typeface="Arial"/>
                <a:cs typeface="Arial"/>
              </a:rPr>
              <a:t>increasing  scrutiny </a:t>
            </a:r>
            <a:r>
              <a:rPr spc="-6" dirty="0">
                <a:latin typeface="Arial"/>
                <a:cs typeface="Arial"/>
              </a:rPr>
              <a:t>and </a:t>
            </a:r>
            <a:r>
              <a:rPr dirty="0">
                <a:latin typeface="Arial"/>
                <a:cs typeface="Arial"/>
              </a:rPr>
              <a:t>threatening</a:t>
            </a:r>
            <a:r>
              <a:rPr spc="-144" dirty="0">
                <a:latin typeface="Arial"/>
                <a:cs typeface="Arial"/>
              </a:rPr>
              <a:t> </a:t>
            </a:r>
            <a:r>
              <a:rPr spc="-24" dirty="0">
                <a:latin typeface="Arial"/>
                <a:cs typeface="Arial"/>
              </a:rPr>
              <a:t>privacy,  </a:t>
            </a:r>
            <a:r>
              <a:rPr dirty="0">
                <a:latin typeface="Arial"/>
                <a:cs typeface="Arial"/>
              </a:rPr>
              <a:t>demanding </a:t>
            </a:r>
            <a:r>
              <a:rPr spc="-6" dirty="0">
                <a:latin typeface="Arial"/>
                <a:cs typeface="Arial"/>
              </a:rPr>
              <a:t>responsivity </a:t>
            </a:r>
            <a:r>
              <a:rPr dirty="0">
                <a:latin typeface="Arial"/>
                <a:cs typeface="Arial"/>
              </a:rPr>
              <a:t>and  transparency</a:t>
            </a:r>
          </a:p>
        </p:txBody>
      </p:sp>
      <p:sp>
        <p:nvSpPr>
          <p:cNvPr id="10" name="object 10"/>
          <p:cNvSpPr txBox="1"/>
          <p:nvPr/>
        </p:nvSpPr>
        <p:spPr>
          <a:xfrm>
            <a:off x="7994447" y="3987241"/>
            <a:ext cx="3132582" cy="1400383"/>
          </a:xfrm>
          <a:prstGeom prst="rect">
            <a:avLst/>
          </a:prstGeom>
        </p:spPr>
        <p:txBody>
          <a:bodyPr vert="horz" wrap="square" lIns="0" tIns="15240" rIns="0" bIns="0" rtlCol="0">
            <a:spAutoFit/>
          </a:bodyPr>
          <a:lstStyle/>
          <a:p>
            <a:pPr marL="15240">
              <a:spcBef>
                <a:spcPts val="120"/>
              </a:spcBef>
            </a:pPr>
            <a:r>
              <a:rPr b="1" spc="-6" dirty="0">
                <a:latin typeface="Arial"/>
                <a:cs typeface="Arial"/>
              </a:rPr>
              <a:t>Changing</a:t>
            </a:r>
            <a:r>
              <a:rPr b="1" spc="-24" dirty="0">
                <a:latin typeface="Arial"/>
                <a:cs typeface="Arial"/>
              </a:rPr>
              <a:t> </a:t>
            </a:r>
            <a:r>
              <a:rPr lang="en-SG" b="1" spc="-24" dirty="0">
                <a:latin typeface="Arial"/>
                <a:cs typeface="Arial"/>
              </a:rPr>
              <a:t>Values</a:t>
            </a:r>
            <a:endParaRPr dirty="0">
              <a:latin typeface="Arial"/>
              <a:cs typeface="Arial"/>
            </a:endParaRPr>
          </a:p>
          <a:p>
            <a:pPr marL="15240" marR="6096"/>
            <a:r>
              <a:rPr spc="-6" dirty="0">
                <a:latin typeface="Arial"/>
                <a:cs typeface="Arial"/>
              </a:rPr>
              <a:t>People’s values </a:t>
            </a:r>
            <a:r>
              <a:rPr dirty="0">
                <a:latin typeface="Arial"/>
                <a:cs typeface="Arial"/>
              </a:rPr>
              <a:t>and  </a:t>
            </a:r>
            <a:r>
              <a:rPr spc="-6" dirty="0">
                <a:latin typeface="Arial"/>
                <a:cs typeface="Arial"/>
              </a:rPr>
              <a:t>expectations </a:t>
            </a:r>
            <a:r>
              <a:rPr lang="en-SG" spc="-6" dirty="0">
                <a:latin typeface="Arial"/>
                <a:cs typeface="Arial"/>
              </a:rPr>
              <a:t>have</a:t>
            </a:r>
            <a:r>
              <a:rPr spc="-6" dirty="0">
                <a:latin typeface="Arial"/>
                <a:cs typeface="Arial"/>
              </a:rPr>
              <a:t> </a:t>
            </a:r>
            <a:r>
              <a:rPr lang="en-SG" dirty="0">
                <a:latin typeface="Arial"/>
                <a:cs typeface="Arial"/>
              </a:rPr>
              <a:t>changed, </a:t>
            </a:r>
            <a:r>
              <a:rPr dirty="0">
                <a:latin typeface="Arial"/>
                <a:cs typeface="Arial"/>
              </a:rPr>
              <a:t>companies </a:t>
            </a:r>
            <a:r>
              <a:rPr lang="en-SG" spc="-6" dirty="0">
                <a:latin typeface="Arial"/>
                <a:cs typeface="Arial"/>
              </a:rPr>
              <a:t>now must </a:t>
            </a:r>
            <a:r>
              <a:rPr spc="-12" dirty="0">
                <a:latin typeface="Arial"/>
                <a:cs typeface="Arial"/>
              </a:rPr>
              <a:t>have </a:t>
            </a:r>
            <a:r>
              <a:rPr spc="-6" dirty="0">
                <a:latin typeface="Arial"/>
                <a:cs typeface="Arial"/>
              </a:rPr>
              <a:t>a </a:t>
            </a:r>
            <a:r>
              <a:rPr dirty="0">
                <a:latin typeface="Arial"/>
                <a:cs typeface="Arial"/>
              </a:rPr>
              <a:t>social purpose</a:t>
            </a:r>
            <a:r>
              <a:rPr lang="en-SG" dirty="0">
                <a:latin typeface="Arial"/>
                <a:cs typeface="Arial"/>
              </a:rPr>
              <a:t> </a:t>
            </a:r>
            <a:endParaRPr dirty="0">
              <a:solidFill>
                <a:srgbClr val="FF0000"/>
              </a:solidFill>
              <a:latin typeface="Arial"/>
              <a:cs typeface="Arial"/>
            </a:endParaRPr>
          </a:p>
        </p:txBody>
      </p:sp>
      <p:sp>
        <p:nvSpPr>
          <p:cNvPr id="12" name="Date Placeholder 11">
            <a:extLst>
              <a:ext uri="{FF2B5EF4-FFF2-40B4-BE49-F238E27FC236}">
                <a16:creationId xmlns:a16="http://schemas.microsoft.com/office/drawing/2014/main" id="{D0E0CA9C-4C48-DF80-CFC1-1C3C749CDE1B}"/>
              </a:ext>
            </a:extLst>
          </p:cNvPr>
          <p:cNvSpPr>
            <a:spLocks noGrp="1"/>
          </p:cNvSpPr>
          <p:nvPr>
            <p:ph type="dt" sz="half" idx="10"/>
          </p:nvPr>
        </p:nvSpPr>
        <p:spPr/>
        <p:txBody>
          <a:bodyPr/>
          <a:lstStyle/>
          <a:p>
            <a:r>
              <a:rPr lang="en-US" dirty="0"/>
              <a:t>Financial Accounting</a:t>
            </a:r>
            <a:endParaRPr lang="en-SG" dirty="0"/>
          </a:p>
        </p:txBody>
      </p:sp>
      <p:sp>
        <p:nvSpPr>
          <p:cNvPr id="13" name="Footer Placeholder 12">
            <a:extLst>
              <a:ext uri="{FF2B5EF4-FFF2-40B4-BE49-F238E27FC236}">
                <a16:creationId xmlns:a16="http://schemas.microsoft.com/office/drawing/2014/main" id="{CDAA3773-5D27-5017-C418-C23BA39A591C}"/>
              </a:ext>
            </a:extLst>
          </p:cNvPr>
          <p:cNvSpPr>
            <a:spLocks noGrp="1"/>
          </p:cNvSpPr>
          <p:nvPr>
            <p:ph type="ftr" sz="quarter" idx="11"/>
          </p:nvPr>
        </p:nvSpPr>
        <p:spPr/>
        <p:txBody>
          <a:bodyPr/>
          <a:lstStyle/>
          <a:p>
            <a:r>
              <a:rPr lang="en-US" dirty="0"/>
              <a:t>ACCT101 – Sustainability Reporting </a:t>
            </a:r>
            <a:endParaRPr lang="en-SG" dirty="0"/>
          </a:p>
        </p:txBody>
      </p:sp>
      <p:sp>
        <p:nvSpPr>
          <p:cNvPr id="15" name="Slide Number Placeholder 34">
            <a:extLst>
              <a:ext uri="{FF2B5EF4-FFF2-40B4-BE49-F238E27FC236}">
                <a16:creationId xmlns:a16="http://schemas.microsoft.com/office/drawing/2014/main" id="{ED9C636C-6A61-5180-4A5B-82307BA6B251}"/>
              </a:ext>
            </a:extLst>
          </p:cNvPr>
          <p:cNvSpPr>
            <a:spLocks noGrp="1"/>
          </p:cNvSpPr>
          <p:nvPr>
            <p:ph type="sldNum" sz="quarter" idx="12"/>
          </p:nvPr>
        </p:nvSpPr>
        <p:spPr>
          <a:xfrm>
            <a:off x="8610600" y="6356350"/>
            <a:ext cx="2743200" cy="365125"/>
          </a:xfrm>
        </p:spPr>
        <p:txBody>
          <a:bodyPr/>
          <a:lstStyle/>
          <a:p>
            <a:r>
              <a:rPr lang="en-SG" dirty="0"/>
              <a:t>Seminar 6 - </a:t>
            </a:r>
            <a:fld id="{3688466D-4663-4C4F-96A3-05CB1807CB8C}" type="slidenum">
              <a:rPr lang="en-SG" smtClean="0"/>
              <a:pPr/>
              <a:t>7</a:t>
            </a:fld>
            <a:endParaRPr lang="en-S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1000"/>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31AE86CB-1744-F143-4F3D-CAD2C3EF5EDB}"/>
              </a:ext>
            </a:extLst>
          </p:cNvPr>
          <p:cNvSpPr/>
          <p:nvPr/>
        </p:nvSpPr>
        <p:spPr>
          <a:xfrm>
            <a:off x="707010" y="2884602"/>
            <a:ext cx="5826552" cy="1696825"/>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2" name="Title 1">
            <a:extLst>
              <a:ext uri="{FF2B5EF4-FFF2-40B4-BE49-F238E27FC236}">
                <a16:creationId xmlns:a16="http://schemas.microsoft.com/office/drawing/2014/main" id="{887A302C-196A-91AC-F6D8-F9C02BCA5C45}"/>
              </a:ext>
            </a:extLst>
          </p:cNvPr>
          <p:cNvSpPr>
            <a:spLocks noGrp="1"/>
          </p:cNvSpPr>
          <p:nvPr>
            <p:ph type="title"/>
          </p:nvPr>
        </p:nvSpPr>
        <p:spPr/>
        <p:txBody>
          <a:bodyPr/>
          <a:lstStyle/>
          <a:p>
            <a:r>
              <a:rPr lang="en-SG" dirty="0"/>
              <a:t>CSR, ESG or ESD …</a:t>
            </a:r>
          </a:p>
        </p:txBody>
      </p:sp>
      <p:sp>
        <p:nvSpPr>
          <p:cNvPr id="3" name="Content Placeholder 2">
            <a:extLst>
              <a:ext uri="{FF2B5EF4-FFF2-40B4-BE49-F238E27FC236}">
                <a16:creationId xmlns:a16="http://schemas.microsoft.com/office/drawing/2014/main" id="{C2CEB608-231C-92AD-2A8C-60B576B26A5B}"/>
              </a:ext>
            </a:extLst>
          </p:cNvPr>
          <p:cNvSpPr>
            <a:spLocks noGrp="1"/>
          </p:cNvSpPr>
          <p:nvPr>
            <p:ph sz="half" idx="1"/>
          </p:nvPr>
        </p:nvSpPr>
        <p:spPr>
          <a:xfrm>
            <a:off x="838199" y="1326737"/>
            <a:ext cx="6062222" cy="4968000"/>
          </a:xfrm>
        </p:spPr>
        <p:txBody>
          <a:bodyPr>
            <a:normAutofit/>
          </a:bodyPr>
          <a:lstStyle/>
          <a:p>
            <a:r>
              <a:rPr lang="en-SG" b="1" dirty="0">
                <a:solidFill>
                  <a:schemeClr val="accent6">
                    <a:lumMod val="60000"/>
                    <a:lumOff val="40000"/>
                  </a:schemeClr>
                </a:solidFill>
              </a:rPr>
              <a:t>CSR</a:t>
            </a:r>
          </a:p>
          <a:p>
            <a:pPr lvl="1"/>
            <a:r>
              <a:rPr lang="en-SG" b="1" dirty="0"/>
              <a:t>C</a:t>
            </a:r>
            <a:r>
              <a:rPr lang="en-SG" dirty="0"/>
              <a:t>orporate </a:t>
            </a:r>
            <a:r>
              <a:rPr lang="en-SG" b="1" dirty="0"/>
              <a:t>S</a:t>
            </a:r>
            <a:r>
              <a:rPr lang="en-SG" dirty="0"/>
              <a:t>ocial </a:t>
            </a:r>
            <a:r>
              <a:rPr lang="en-SG" b="1" dirty="0"/>
              <a:t>R</a:t>
            </a:r>
            <a:r>
              <a:rPr lang="en-SG" dirty="0"/>
              <a:t>esponsibility</a:t>
            </a:r>
          </a:p>
          <a:p>
            <a:pPr lvl="1"/>
            <a:r>
              <a:rPr lang="en-SG" dirty="0">
                <a:solidFill>
                  <a:schemeClr val="accent6">
                    <a:lumMod val="75000"/>
                  </a:schemeClr>
                </a:solidFill>
              </a:rPr>
              <a:t>Precursor to ESG</a:t>
            </a:r>
          </a:p>
          <a:p>
            <a:pPr lvl="1"/>
            <a:endParaRPr lang="en-SG" dirty="0"/>
          </a:p>
          <a:p>
            <a:r>
              <a:rPr lang="en-SG" b="1" dirty="0">
                <a:solidFill>
                  <a:schemeClr val="accent6">
                    <a:lumMod val="50000"/>
                  </a:schemeClr>
                </a:solidFill>
              </a:rPr>
              <a:t>ESG</a:t>
            </a:r>
          </a:p>
          <a:p>
            <a:pPr lvl="1"/>
            <a:r>
              <a:rPr lang="en-SG" b="1" dirty="0"/>
              <a:t>Environment, Social &amp; Governance</a:t>
            </a:r>
          </a:p>
          <a:p>
            <a:pPr lvl="1"/>
            <a:r>
              <a:rPr lang="en-SG" dirty="0">
                <a:solidFill>
                  <a:schemeClr val="accent6">
                    <a:lumMod val="75000"/>
                  </a:schemeClr>
                </a:solidFill>
              </a:rPr>
              <a:t>The reporting environment</a:t>
            </a:r>
          </a:p>
          <a:p>
            <a:pPr lvl="1"/>
            <a:endParaRPr lang="en-SG" b="1" dirty="0"/>
          </a:p>
          <a:p>
            <a:r>
              <a:rPr lang="en-SG" b="1" dirty="0">
                <a:solidFill>
                  <a:schemeClr val="accent6">
                    <a:lumMod val="50000"/>
                  </a:schemeClr>
                </a:solidFill>
              </a:rPr>
              <a:t>ESD</a:t>
            </a:r>
          </a:p>
          <a:p>
            <a:pPr lvl="1"/>
            <a:r>
              <a:rPr lang="en-SG" b="1" dirty="0"/>
              <a:t>Education for Sustainable Development</a:t>
            </a:r>
          </a:p>
          <a:p>
            <a:pPr lvl="1"/>
            <a:r>
              <a:rPr lang="en-SG" dirty="0">
                <a:solidFill>
                  <a:schemeClr val="accent6">
                    <a:lumMod val="75000"/>
                  </a:schemeClr>
                </a:solidFill>
              </a:rPr>
              <a:t>Skilling future leaders</a:t>
            </a:r>
          </a:p>
        </p:txBody>
      </p:sp>
      <p:sp>
        <p:nvSpPr>
          <p:cNvPr id="4" name="Content Placeholder 3">
            <a:extLst>
              <a:ext uri="{FF2B5EF4-FFF2-40B4-BE49-F238E27FC236}">
                <a16:creationId xmlns:a16="http://schemas.microsoft.com/office/drawing/2014/main" id="{088E32E0-FD32-C312-7E62-9E6A6B844BCD}"/>
              </a:ext>
            </a:extLst>
          </p:cNvPr>
          <p:cNvSpPr>
            <a:spLocks noGrp="1"/>
          </p:cNvSpPr>
          <p:nvPr>
            <p:ph sz="half" idx="2"/>
          </p:nvPr>
        </p:nvSpPr>
        <p:spPr>
          <a:xfrm>
            <a:off x="6664751" y="1388349"/>
            <a:ext cx="5109327" cy="4968000"/>
          </a:xfrm>
        </p:spPr>
        <p:txBody>
          <a:bodyPr>
            <a:normAutofit/>
          </a:bodyPr>
          <a:lstStyle/>
          <a:p>
            <a:r>
              <a:rPr lang="en-SG" b="1" dirty="0">
                <a:solidFill>
                  <a:schemeClr val="accent6">
                    <a:lumMod val="50000"/>
                  </a:schemeClr>
                </a:solidFill>
              </a:rPr>
              <a:t>ESD</a:t>
            </a:r>
            <a:r>
              <a:rPr lang="en-SG" dirty="0"/>
              <a:t> is a lifelong learning process and an integral part of quality education. It enhances the cognitive, socio-emotional and behavioural dimensions of learning and encompasses learning content and outcomes, pedagogy and the learning environment itself. (UNESCO)</a:t>
            </a:r>
          </a:p>
        </p:txBody>
      </p:sp>
      <p:sp>
        <p:nvSpPr>
          <p:cNvPr id="5" name="Date Placeholder 4">
            <a:extLst>
              <a:ext uri="{FF2B5EF4-FFF2-40B4-BE49-F238E27FC236}">
                <a16:creationId xmlns:a16="http://schemas.microsoft.com/office/drawing/2014/main" id="{C60FB6C4-4194-B289-4287-3DA3E3409946}"/>
              </a:ext>
            </a:extLst>
          </p:cNvPr>
          <p:cNvSpPr>
            <a:spLocks noGrp="1"/>
          </p:cNvSpPr>
          <p:nvPr>
            <p:ph type="dt" sz="half" idx="10"/>
          </p:nvPr>
        </p:nvSpPr>
        <p:spPr/>
        <p:txBody>
          <a:bodyPr/>
          <a:lstStyle/>
          <a:p>
            <a:r>
              <a:rPr lang="en-US" dirty="0"/>
              <a:t>Financial Accounting</a:t>
            </a:r>
            <a:endParaRPr lang="en-SG" dirty="0"/>
          </a:p>
        </p:txBody>
      </p:sp>
      <p:sp>
        <p:nvSpPr>
          <p:cNvPr id="6" name="Footer Placeholder 5">
            <a:extLst>
              <a:ext uri="{FF2B5EF4-FFF2-40B4-BE49-F238E27FC236}">
                <a16:creationId xmlns:a16="http://schemas.microsoft.com/office/drawing/2014/main" id="{CE79E047-8D46-27A7-E31B-3A68D754C66B}"/>
              </a:ext>
            </a:extLst>
          </p:cNvPr>
          <p:cNvSpPr>
            <a:spLocks noGrp="1"/>
          </p:cNvSpPr>
          <p:nvPr>
            <p:ph type="ftr" sz="quarter" idx="11"/>
          </p:nvPr>
        </p:nvSpPr>
        <p:spPr/>
        <p:txBody>
          <a:bodyPr/>
          <a:lstStyle/>
          <a:p>
            <a:r>
              <a:rPr lang="en-US" dirty="0"/>
              <a:t>ACCT101 – Sustainability Reporting </a:t>
            </a:r>
            <a:endParaRPr lang="en-SG" dirty="0"/>
          </a:p>
        </p:txBody>
      </p:sp>
      <p:sp>
        <p:nvSpPr>
          <p:cNvPr id="7" name="Slide Number Placeholder 6">
            <a:extLst>
              <a:ext uri="{FF2B5EF4-FFF2-40B4-BE49-F238E27FC236}">
                <a16:creationId xmlns:a16="http://schemas.microsoft.com/office/drawing/2014/main" id="{4ECDAE32-E37C-C96F-091A-DF9441202FA3}"/>
              </a:ext>
            </a:extLst>
          </p:cNvPr>
          <p:cNvSpPr>
            <a:spLocks noGrp="1"/>
          </p:cNvSpPr>
          <p:nvPr>
            <p:ph type="sldNum" sz="quarter" idx="12"/>
          </p:nvPr>
        </p:nvSpPr>
        <p:spPr/>
        <p:txBody>
          <a:bodyPr/>
          <a:lstStyle/>
          <a:p>
            <a:r>
              <a:rPr lang="en-SG" dirty="0"/>
              <a:t>Seminar 6-</a:t>
            </a:r>
            <a:fld id="{855141EC-238E-4B2B-973C-803C1FDC5645}" type="slidenum">
              <a:rPr lang="en-SG" smtClean="0"/>
              <a:pPr/>
              <a:t>8</a:t>
            </a:fld>
            <a:endParaRPr lang="en-SG" dirty="0"/>
          </a:p>
        </p:txBody>
      </p:sp>
    </p:spTree>
    <p:extLst>
      <p:ext uri="{BB962C8B-B14F-4D97-AF65-F5344CB8AC3E}">
        <p14:creationId xmlns:p14="http://schemas.microsoft.com/office/powerpoint/2010/main" val="203832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D2F98-B176-4B06-8F91-CCC427ADADB6}"/>
              </a:ext>
            </a:extLst>
          </p:cNvPr>
          <p:cNvSpPr>
            <a:spLocks noGrp="1"/>
          </p:cNvSpPr>
          <p:nvPr>
            <p:ph type="title"/>
          </p:nvPr>
        </p:nvSpPr>
        <p:spPr/>
        <p:txBody>
          <a:bodyPr>
            <a:normAutofit/>
          </a:bodyPr>
          <a:lstStyle/>
          <a:p>
            <a:r>
              <a:rPr lang="en-US" sz="3200" dirty="0"/>
              <a:t>Environment, Social and Governance factors (ESG)</a:t>
            </a:r>
            <a:endParaRPr lang="en-SG" sz="3200" dirty="0"/>
          </a:p>
        </p:txBody>
      </p:sp>
      <p:sp>
        <p:nvSpPr>
          <p:cNvPr id="3" name="Content Placeholder 2">
            <a:extLst>
              <a:ext uri="{FF2B5EF4-FFF2-40B4-BE49-F238E27FC236}">
                <a16:creationId xmlns:a16="http://schemas.microsoft.com/office/drawing/2014/main" id="{365B0D10-B1A7-4D40-BF83-8A571C023901}"/>
              </a:ext>
            </a:extLst>
          </p:cNvPr>
          <p:cNvSpPr>
            <a:spLocks noGrp="1"/>
          </p:cNvSpPr>
          <p:nvPr>
            <p:ph idx="1"/>
          </p:nvPr>
        </p:nvSpPr>
        <p:spPr/>
        <p:txBody>
          <a:bodyPr>
            <a:noAutofit/>
          </a:bodyPr>
          <a:lstStyle/>
          <a:p>
            <a:pPr>
              <a:buClr>
                <a:schemeClr val="accent5">
                  <a:lumMod val="50000"/>
                </a:schemeClr>
              </a:buClr>
            </a:pPr>
            <a:r>
              <a:rPr lang="en-US" b="1" dirty="0">
                <a:solidFill>
                  <a:schemeClr val="accent5">
                    <a:lumMod val="50000"/>
                  </a:schemeClr>
                </a:solidFill>
              </a:rPr>
              <a:t>CSR</a:t>
            </a:r>
            <a:r>
              <a:rPr lang="en-US" dirty="0"/>
              <a:t> – often a disconnected department with limited resources</a:t>
            </a:r>
          </a:p>
          <a:p>
            <a:pPr lvl="1">
              <a:buClr>
                <a:schemeClr val="accent5">
                  <a:lumMod val="50000"/>
                </a:schemeClr>
              </a:buClr>
            </a:pPr>
            <a:r>
              <a:rPr lang="en-US" dirty="0"/>
              <a:t>CSR allowed bold marketing claims without acting on promises made – effectively facilitating </a:t>
            </a:r>
            <a:r>
              <a:rPr lang="en-US" b="1" dirty="0">
                <a:solidFill>
                  <a:schemeClr val="accent5">
                    <a:lumMod val="50000"/>
                  </a:schemeClr>
                </a:solidFill>
              </a:rPr>
              <a:t>greenwashing</a:t>
            </a:r>
          </a:p>
          <a:p>
            <a:endParaRPr lang="en-US" sz="1200" dirty="0"/>
          </a:p>
          <a:p>
            <a:pPr>
              <a:buClr>
                <a:schemeClr val="accent5">
                  <a:lumMod val="50000"/>
                </a:schemeClr>
              </a:buClr>
            </a:pPr>
            <a:r>
              <a:rPr lang="en-US" dirty="0"/>
              <a:t> </a:t>
            </a:r>
            <a:r>
              <a:rPr lang="en-US" b="1" dirty="0">
                <a:solidFill>
                  <a:schemeClr val="accent5">
                    <a:lumMod val="50000"/>
                  </a:schemeClr>
                </a:solidFill>
              </a:rPr>
              <a:t>ESG</a:t>
            </a:r>
            <a:r>
              <a:rPr lang="en-US" dirty="0"/>
              <a:t> – fully integrated strategic objective (</a:t>
            </a:r>
            <a:r>
              <a:rPr lang="en-US" b="1" dirty="0">
                <a:solidFill>
                  <a:schemeClr val="accent5">
                    <a:lumMod val="50000"/>
                  </a:schemeClr>
                </a:solidFill>
              </a:rPr>
              <a:t>core value</a:t>
            </a:r>
            <a:r>
              <a:rPr lang="en-US" dirty="0"/>
              <a:t>)</a:t>
            </a:r>
          </a:p>
          <a:p>
            <a:pPr lvl="1">
              <a:buClr>
                <a:schemeClr val="accent5">
                  <a:lumMod val="50000"/>
                </a:schemeClr>
              </a:buClr>
            </a:pPr>
            <a:r>
              <a:rPr lang="en-US" b="1" dirty="0"/>
              <a:t>ESG</a:t>
            </a:r>
            <a:r>
              <a:rPr lang="en-US" dirty="0"/>
              <a:t> – measured, quantifiable and criteria-led metrics</a:t>
            </a:r>
          </a:p>
          <a:p>
            <a:pPr lvl="2">
              <a:buClr>
                <a:schemeClr val="accent5">
                  <a:lumMod val="50000"/>
                </a:schemeClr>
              </a:buClr>
            </a:pPr>
            <a:r>
              <a:rPr lang="en-US" dirty="0"/>
              <a:t>Reports how a company is working to improve, holistically (not profit driven)</a:t>
            </a:r>
          </a:p>
          <a:p>
            <a:pPr lvl="2">
              <a:buClr>
                <a:schemeClr val="accent5">
                  <a:lumMod val="50000"/>
                </a:schemeClr>
              </a:buClr>
            </a:pPr>
            <a:r>
              <a:rPr lang="en-US" dirty="0"/>
              <a:t>Indicates future expectations</a:t>
            </a:r>
          </a:p>
          <a:p>
            <a:pPr lvl="2">
              <a:buClr>
                <a:schemeClr val="accent5">
                  <a:lumMod val="50000"/>
                </a:schemeClr>
              </a:buClr>
            </a:pPr>
            <a:r>
              <a:rPr lang="en-US" dirty="0">
                <a:solidFill>
                  <a:schemeClr val="accent5">
                    <a:lumMod val="50000"/>
                  </a:schemeClr>
                </a:solidFill>
              </a:rPr>
              <a:t>Double materiality</a:t>
            </a:r>
          </a:p>
          <a:p>
            <a:pPr marL="457200" lvl="1" indent="0">
              <a:buNone/>
            </a:pPr>
            <a:endParaRPr lang="en-US" sz="1200" dirty="0"/>
          </a:p>
          <a:p>
            <a:pPr>
              <a:buClr>
                <a:schemeClr val="accent5">
                  <a:lumMod val="50000"/>
                </a:schemeClr>
              </a:buClr>
            </a:pPr>
            <a:r>
              <a:rPr lang="en-US" b="1" dirty="0">
                <a:solidFill>
                  <a:schemeClr val="accent5">
                    <a:lumMod val="50000"/>
                  </a:schemeClr>
                </a:solidFill>
              </a:rPr>
              <a:t>SGX</a:t>
            </a:r>
            <a:r>
              <a:rPr lang="en-US" dirty="0"/>
              <a:t> (reporting controller)</a:t>
            </a:r>
          </a:p>
          <a:p>
            <a:pPr lvl="1">
              <a:buClr>
                <a:schemeClr val="accent5">
                  <a:lumMod val="50000"/>
                </a:schemeClr>
              </a:buClr>
            </a:pPr>
            <a:r>
              <a:rPr lang="en-US" dirty="0"/>
              <a:t>Was comply or explain, now transitioning to mandatory</a:t>
            </a:r>
          </a:p>
          <a:p>
            <a:pPr lvl="1">
              <a:buClr>
                <a:schemeClr val="accent5">
                  <a:lumMod val="50000"/>
                </a:schemeClr>
              </a:buClr>
            </a:pPr>
            <a:r>
              <a:rPr lang="en-US" dirty="0"/>
              <a:t>Climate and diversity deemed </a:t>
            </a:r>
            <a:r>
              <a:rPr lang="en-US" b="1" dirty="0"/>
              <a:t>material</a:t>
            </a:r>
            <a:r>
              <a:rPr lang="en-US" dirty="0"/>
              <a:t> ESG factors and mandatory to report</a:t>
            </a:r>
            <a:endParaRPr lang="en-SG" dirty="0"/>
          </a:p>
        </p:txBody>
      </p:sp>
      <p:sp>
        <p:nvSpPr>
          <p:cNvPr id="4" name="Date Placeholder 3">
            <a:extLst>
              <a:ext uri="{FF2B5EF4-FFF2-40B4-BE49-F238E27FC236}">
                <a16:creationId xmlns:a16="http://schemas.microsoft.com/office/drawing/2014/main" id="{9D9432E1-F77E-41B1-9978-D8F6F582C760}"/>
              </a:ext>
            </a:extLst>
          </p:cNvPr>
          <p:cNvSpPr>
            <a:spLocks noGrp="1"/>
          </p:cNvSpPr>
          <p:nvPr>
            <p:ph type="dt" sz="half" idx="10"/>
          </p:nvPr>
        </p:nvSpPr>
        <p:spPr/>
        <p:txBody>
          <a:bodyPr/>
          <a:lstStyle/>
          <a:p>
            <a:r>
              <a:rPr lang="en-US" noProof="0" dirty="0"/>
              <a:t>Financial Accounting</a:t>
            </a:r>
            <a:endParaRPr lang="en-SG" noProof="0" dirty="0"/>
          </a:p>
        </p:txBody>
      </p:sp>
      <p:sp>
        <p:nvSpPr>
          <p:cNvPr id="7" name="Footer Placeholder 6">
            <a:extLst>
              <a:ext uri="{FF2B5EF4-FFF2-40B4-BE49-F238E27FC236}">
                <a16:creationId xmlns:a16="http://schemas.microsoft.com/office/drawing/2014/main" id="{D031B19E-A3D8-089D-1A55-7FCB5527B774}"/>
              </a:ext>
            </a:extLst>
          </p:cNvPr>
          <p:cNvSpPr>
            <a:spLocks noGrp="1"/>
          </p:cNvSpPr>
          <p:nvPr>
            <p:ph type="ftr" sz="quarter" idx="11"/>
          </p:nvPr>
        </p:nvSpPr>
        <p:spPr/>
        <p:txBody>
          <a:bodyPr/>
          <a:lstStyle/>
          <a:p>
            <a:r>
              <a:rPr lang="en-SG" dirty="0"/>
              <a:t>ACCT101 – Sustainability Reporting </a:t>
            </a:r>
          </a:p>
        </p:txBody>
      </p:sp>
      <p:sp>
        <p:nvSpPr>
          <p:cNvPr id="6" name="Slide Number Placeholder 5">
            <a:extLst>
              <a:ext uri="{FF2B5EF4-FFF2-40B4-BE49-F238E27FC236}">
                <a16:creationId xmlns:a16="http://schemas.microsoft.com/office/drawing/2014/main" id="{C2D5295D-A321-4D8C-92AD-B69F1E166E40}"/>
              </a:ext>
            </a:extLst>
          </p:cNvPr>
          <p:cNvSpPr>
            <a:spLocks noGrp="1"/>
          </p:cNvSpPr>
          <p:nvPr>
            <p:ph type="sldNum" sz="quarter" idx="12"/>
          </p:nvPr>
        </p:nvSpPr>
        <p:spPr/>
        <p:txBody>
          <a:bodyPr/>
          <a:lstStyle/>
          <a:p>
            <a:r>
              <a:rPr lang="en-SG" dirty="0"/>
              <a:t>Seminar 6 - </a:t>
            </a:r>
            <a:fld id="{3688466D-4663-4C4F-96A3-05CB1807CB8C}" type="slidenum">
              <a:rPr lang="en-SG" smtClean="0"/>
              <a:pPr/>
              <a:t>9</a:t>
            </a:fld>
            <a:endParaRPr lang="en-SG" dirty="0"/>
          </a:p>
        </p:txBody>
      </p:sp>
    </p:spTree>
    <p:extLst>
      <p:ext uri="{BB962C8B-B14F-4D97-AF65-F5344CB8AC3E}">
        <p14:creationId xmlns:p14="http://schemas.microsoft.com/office/powerpoint/2010/main" val="283621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T101-template final.potm" id="{37C402C7-010E-4510-9766-4245A1BB945F}" vid="{239A4527-88E8-45A7-A796-A1C58E306B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SMU-Jan2020</Template>
  <TotalTime>5408</TotalTime>
  <Words>5337</Words>
  <Application>Microsoft Office PowerPoint</Application>
  <PresentationFormat>Widescreen</PresentationFormat>
  <Paragraphs>573</Paragraphs>
  <Slides>34</Slides>
  <Notes>34</Notes>
  <HiddenSlides>0</HiddenSlides>
  <MMClips>6</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1_Office Theme</vt:lpstr>
      <vt:lpstr>Sustainability Reporting</vt:lpstr>
      <vt:lpstr>Sustainability Reporting Seminar 6</vt:lpstr>
      <vt:lpstr>Any questions about Seminar 5?</vt:lpstr>
      <vt:lpstr>Sustainability https://youtu.be/iTrvMIEgsZw</vt:lpstr>
      <vt:lpstr>PowerPoint Presentation</vt:lpstr>
      <vt:lpstr>Ignoring sustainability is irreversible</vt:lpstr>
      <vt:lpstr>The world is changing – but ethics is still the bedrock</vt:lpstr>
      <vt:lpstr>CSR, ESG or ESD …</vt:lpstr>
      <vt:lpstr>Environment, Social and Governance factors (ESG)</vt:lpstr>
      <vt:lpstr>E</vt:lpstr>
      <vt:lpstr>Double materiality https://contextsustainability.com/double-materiality-guide/</vt:lpstr>
      <vt:lpstr>Information is material if …</vt:lpstr>
      <vt:lpstr>Determining and communicating material topics</vt:lpstr>
      <vt:lpstr>Good corporate citizenship</vt:lpstr>
      <vt:lpstr>Primary Components of a Sustainability Report </vt:lpstr>
      <vt:lpstr>Major Reporting Frameworks </vt:lpstr>
      <vt:lpstr>Diamonds or Water</vt:lpstr>
      <vt:lpstr>&lt;IR&gt; Value creation</vt:lpstr>
      <vt:lpstr>True cost accounting … https://youtu.be/u_Urrn4HiEU</vt:lpstr>
      <vt:lpstr>Budget 2022</vt:lpstr>
      <vt:lpstr>17 Goals https://youtu.be/cBxN9E5f7pc</vt:lpstr>
      <vt:lpstr>PowerPoint Presentation</vt:lpstr>
      <vt:lpstr>The circular economy and the 3 Rs</vt:lpstr>
      <vt:lpstr>Circular economy – Singapore water</vt:lpstr>
      <vt:lpstr>PowerPoint Presentation</vt:lpstr>
      <vt:lpstr>What are the challenges and benefits of embracing sustainability as a core business value?  For the company as a whole and for its sustainability report</vt:lpstr>
      <vt:lpstr>Challenges and benefits of sustainability reporting (G7)</vt:lpstr>
      <vt:lpstr>Challenges and benefits of sustainability reporting (G10)</vt:lpstr>
      <vt:lpstr>Challenges and benefits of sustainability reporting (G11)</vt:lpstr>
      <vt:lpstr>PowerPoint Presentation</vt:lpstr>
      <vt:lpstr>Greenwashing?</vt:lpstr>
      <vt:lpstr>Zero tolerance for fraud</vt:lpstr>
      <vt:lpstr>The Singapore experience</vt:lpstr>
      <vt:lpstr>17 Goals https://youtu.be/5G0ndS3uRdo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charmayne</dc:creator>
  <cp:lastModifiedBy>charmayne</cp:lastModifiedBy>
  <cp:revision>397</cp:revision>
  <cp:lastPrinted>2023-02-23T03:13:29Z</cp:lastPrinted>
  <dcterms:created xsi:type="dcterms:W3CDTF">2020-03-24T00:22:19Z</dcterms:created>
  <dcterms:modified xsi:type="dcterms:W3CDTF">2023-09-02T04:50:43Z</dcterms:modified>
</cp:coreProperties>
</file>